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25" r:id="rId2"/>
    <p:sldId id="286" r:id="rId3"/>
    <p:sldId id="360" r:id="rId4"/>
    <p:sldId id="326" r:id="rId5"/>
    <p:sldId id="287" r:id="rId6"/>
    <p:sldId id="359" r:id="rId7"/>
    <p:sldId id="278" r:id="rId8"/>
    <p:sldId id="327" r:id="rId9"/>
    <p:sldId id="258" r:id="rId10"/>
    <p:sldId id="288" r:id="rId11"/>
    <p:sldId id="289" r:id="rId12"/>
    <p:sldId id="290" r:id="rId13"/>
    <p:sldId id="291" r:id="rId14"/>
    <p:sldId id="328" r:id="rId15"/>
    <p:sldId id="292" r:id="rId16"/>
    <p:sldId id="330" r:id="rId17"/>
    <p:sldId id="348" r:id="rId18"/>
    <p:sldId id="293" r:id="rId19"/>
    <p:sldId id="350" r:id="rId20"/>
    <p:sldId id="351" r:id="rId21"/>
    <p:sldId id="294" r:id="rId22"/>
    <p:sldId id="295" r:id="rId23"/>
    <p:sldId id="334" r:id="rId24"/>
    <p:sldId id="335" r:id="rId25"/>
    <p:sldId id="345" r:id="rId26"/>
    <p:sldId id="347" r:id="rId27"/>
    <p:sldId id="338" r:id="rId28"/>
    <p:sldId id="339" r:id="rId29"/>
    <p:sldId id="340" r:id="rId30"/>
    <p:sldId id="341" r:id="rId31"/>
    <p:sldId id="352" r:id="rId32"/>
    <p:sldId id="296" r:id="rId33"/>
    <p:sldId id="332" r:id="rId34"/>
    <p:sldId id="354" r:id="rId35"/>
    <p:sldId id="356" r:id="rId36"/>
    <p:sldId id="298" r:id="rId37"/>
    <p:sldId id="357" r:id="rId38"/>
    <p:sldId id="299" r:id="rId39"/>
    <p:sldId id="275" r:id="rId40"/>
    <p:sldId id="331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AA9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78" autoAdjust="0"/>
    <p:restoredTop sz="94660"/>
  </p:normalViewPr>
  <p:slideViewPr>
    <p:cSldViewPr>
      <p:cViewPr varScale="1">
        <p:scale>
          <a:sx n="69" d="100"/>
          <a:sy n="69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BE914-805C-4547-B978-CBED9FB29EF4}" type="datetimeFigureOut">
              <a:rPr lang="th-TH" smtClean="0"/>
              <a:pPr/>
              <a:t>09/03/55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6805F-F117-469E-A49A-9C8900549463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13</a:t>
            </a:fld>
            <a:endParaRPr 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15</a:t>
            </a:fld>
            <a:endParaRPr lang="th-T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16</a:t>
            </a:fld>
            <a:endParaRPr lang="th-T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18</a:t>
            </a:fld>
            <a:endParaRPr lang="th-T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19</a:t>
            </a:fld>
            <a:endParaRPr lang="th-T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21</a:t>
            </a:fld>
            <a:endParaRPr 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22</a:t>
            </a:fld>
            <a:endParaRPr 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32</a:t>
            </a:fld>
            <a:endParaRPr 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34</a:t>
            </a:fld>
            <a:endParaRPr 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35</a:t>
            </a:fld>
            <a:endParaRPr 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36</a:t>
            </a:fld>
            <a:endParaRPr 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38</a:t>
            </a:fld>
            <a:endParaRPr 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6805F-F117-469E-A49A-9C8900549463}" type="slidenum">
              <a:rPr lang="th-TH" smtClean="0"/>
              <a:pPr/>
              <a:t>39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E5A12B-7770-4701-AE60-2FF5CD3E8D5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10000" y="5029200"/>
            <a:ext cx="47244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057400"/>
            <a:ext cx="6096000" cy="682625"/>
          </a:xfrm>
        </p:spPr>
        <p:txBody>
          <a:bodyPr/>
          <a:lstStyle>
            <a:lvl1pPr algn="r">
              <a:defRPr sz="40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C2A0E-C852-4341-9548-9D8EA4A7E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C8F13-C759-4A82-B04B-40FFEC2C9A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C3883-7C69-4AFF-A5DB-7B7DC1A1D3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D370C-8D5A-4967-925A-9791185303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AA449-0DF0-4D0B-8AE8-FE685322EE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0F0D7-AF33-47A5-8A02-825363962A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E3348-FCAF-4084-A609-4D285028B0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14F31-1934-401B-A778-AB7A809566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104FD-3C9E-457C-BCE2-89CB210A57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91300" y="655638"/>
            <a:ext cx="2095500" cy="5592762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04800" y="655638"/>
            <a:ext cx="6134100" cy="5592762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FE665-2879-4FC5-8401-8A888CF3FD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ชื่อเรื่องและแผนภูม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4953000" cy="563562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แผนภูมิ 2"/>
          <p:cNvSpPr>
            <a:spLocks noGrp="1"/>
          </p:cNvSpPr>
          <p:nvPr>
            <p:ph type="chart" idx="1"/>
          </p:nvPr>
        </p:nvSpPr>
        <p:spPr>
          <a:xfrm>
            <a:off x="381000" y="1600200"/>
            <a:ext cx="8305800" cy="4648200"/>
          </a:xfrm>
        </p:spPr>
        <p:txBody>
          <a:bodyPr/>
          <a:lstStyle/>
          <a:p>
            <a:r>
              <a:rPr lang="th-TH" smtClean="0"/>
              <a:t>คลิกไอคอนเพื่อเพิ่มแผนภูมิ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304800" y="64008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6096000" y="64008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2971800" y="64008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AF643381-D72F-4A7F-A550-8EFE03330C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655638"/>
            <a:ext cx="4953000" cy="563562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381000" y="1600200"/>
            <a:ext cx="8305800" cy="4648200"/>
          </a:xfrm>
        </p:spPr>
        <p:txBody>
          <a:bodyPr/>
          <a:lstStyle/>
          <a:p>
            <a:r>
              <a:rPr lang="th-TH" smtClean="0"/>
              <a:t>คลิกไอคอนเพื่อเพิ่มตาราง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304800" y="64008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6096000" y="64008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2971800" y="64008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B1B96F35-0E99-457E-B481-9373B3224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4008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60960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4008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294443-DAC4-4BAF-A3EA-53E4D1F6CB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655638"/>
            <a:ext cx="49530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339" r="39110"/>
          <a:stretch>
            <a:fillRect/>
          </a:stretch>
        </p:blipFill>
        <p:spPr bwMode="auto">
          <a:xfrm>
            <a:off x="2285984" y="3571876"/>
            <a:ext cx="1500198" cy="2039982"/>
          </a:xfrm>
          <a:prstGeom prst="rect">
            <a:avLst/>
          </a:prstGeom>
          <a:noFill/>
        </p:spPr>
      </p:pic>
      <p:sp>
        <p:nvSpPr>
          <p:cNvPr id="10" name="แผนผังลําดับงาน: การตัดสินใจ 9"/>
          <p:cNvSpPr/>
          <p:nvPr/>
        </p:nvSpPr>
        <p:spPr>
          <a:xfrm>
            <a:off x="928662" y="714356"/>
            <a:ext cx="7215238" cy="1928826"/>
          </a:xfrm>
          <a:prstGeom prst="flowChartDecision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หน่วยที่ 7.</a:t>
            </a:r>
          </a:p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ฉากช่างกล ฉากผสม</a:t>
            </a:r>
            <a:endParaRPr lang="th-TH" sz="40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" name="Picture 4" descr="ฉากผลมPict0021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1653" t="4420" b="10231"/>
          <a:stretch>
            <a:fillRect/>
          </a:stretch>
        </p:blipFill>
        <p:spPr bwMode="auto">
          <a:xfrm>
            <a:off x="4286248" y="3643314"/>
            <a:ext cx="294715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714348" y="642918"/>
            <a:ext cx="792961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ฉากช่างกลเป็นเครื่องมือวัดตรวจสอบมุมของชิ้นงาน ที่ใช้ทั่วๆ ไป คือ วัดและตรวจสอบมุมฉาก คือ มุม 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90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องศา แต่จริงๆ แล้วมีมุมขนาดอื่นๆ อีก เช่น ฉากมุม 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45, 120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และ 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135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องศา เป็นต้น ฉากช่างกลมีหลายชนิดที่ควรรู้จัก ได้แก่ ฉากตาย ฉากผสม เป็นต้น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Kodchiang New" pitchFamily="18" charset="-34"/>
              <a:cs typeface="Kodchiang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Ribbon ลง 4"/>
          <p:cNvSpPr/>
          <p:nvPr/>
        </p:nvSpPr>
        <p:spPr>
          <a:xfrm>
            <a:off x="1785918" y="1071546"/>
            <a:ext cx="5357850" cy="1714512"/>
          </a:xfrm>
          <a:prstGeom prst="ribb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ฉากตาย</a:t>
            </a:r>
          </a:p>
          <a:p>
            <a:pPr algn="ctr"/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Solid </a:t>
            </a:r>
            <a:r>
              <a:rPr lang="en-US" sz="4000" b="1" dirty="0" err="1" smtClean="0">
                <a:latin typeface="Angsana New" pitchFamily="18" charset="-34"/>
                <a:cs typeface="Angsana New" pitchFamily="18" charset="-34"/>
              </a:rPr>
              <a:t>Sguare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แผนผังลำดับงาน: หลายเอกสาร 4"/>
          <p:cNvSpPr/>
          <p:nvPr/>
        </p:nvSpPr>
        <p:spPr>
          <a:xfrm>
            <a:off x="2500298" y="1214422"/>
            <a:ext cx="4286280" cy="18573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ส่วนประกอบต่างๆ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22144" r="22345"/>
          <a:stretch>
            <a:fillRect/>
          </a:stretch>
        </p:blipFill>
        <p:spPr bwMode="auto">
          <a:xfrm>
            <a:off x="2428860" y="1428736"/>
            <a:ext cx="3878664" cy="209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28662" y="4143380"/>
            <a:ext cx="700092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1.	ใบฉาก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(Blade)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จะมีความยาวเป็นอัตราส่วนกับฐานฉาก ประมาณ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3 : 2 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เช่น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50 : 40 </a:t>
            </a:r>
            <a:r>
              <a:rPr kumimoji="0" lang="th-TH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มม.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,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75 : 50 </a:t>
            </a:r>
            <a:r>
              <a:rPr kumimoji="0" lang="th-TH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มม.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,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100 : 70  </a:t>
            </a:r>
            <a:r>
              <a:rPr kumimoji="0" lang="th-TH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มม.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,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150 : 100 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เป็นต้น ขนาดความยาวใบฉากจะนำมาเรียกเป็นขนาดของฉาก  มีทั้งขนาด มิลลิเมตร และ นิ้ว ดังตารางข้างล่าง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odchiang New" pitchFamily="18" charset="-34"/>
              <a:cs typeface="Kodchiang New" pitchFamily="18" charset="-34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22144" r="22345"/>
          <a:stretch>
            <a:fillRect/>
          </a:stretch>
        </p:blipFill>
        <p:spPr bwMode="auto">
          <a:xfrm>
            <a:off x="2643174" y="1571612"/>
            <a:ext cx="3878664" cy="209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85786" y="3929066"/>
            <a:ext cx="72152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 2.	ฐานฉาก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Beam)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เป็นส่วนที่ใช้จับ หรือใช้วางกับแท่นระดับ จะมีขนาดสั้นกว่า ใบฉาก อาจจะมีความหนาเท่ากับใบฉาก หรือ หนากว่าใบฉาก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/>
          <p:cNvSpPr>
            <a:spLocks noChangeArrowheads="1"/>
          </p:cNvSpPr>
          <p:nvPr/>
        </p:nvSpPr>
        <p:spPr bwMode="auto">
          <a:xfrm>
            <a:off x="2786050" y="1357298"/>
            <a:ext cx="3857652" cy="21431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4"/>
          <a:srcRect l="22144" r="22345"/>
          <a:stretch>
            <a:fillRect/>
          </a:stretch>
        </p:blipFill>
        <p:spPr bwMode="auto">
          <a:xfrm>
            <a:off x="3000364" y="1500174"/>
            <a:ext cx="3441629" cy="18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สี่เหลี่ยมผืนผ้า 3"/>
          <p:cNvSpPr/>
          <p:nvPr/>
        </p:nvSpPr>
        <p:spPr>
          <a:xfrm>
            <a:off x="500034" y="571480"/>
            <a:ext cx="2393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  <a:sym typeface="Wingdings" pitchFamily="2" charset="2"/>
              </a:rPr>
              <a:t>ความยาวของใบฉาก</a:t>
            </a:r>
            <a:endParaRPr lang="th-TH" sz="3200" dirty="0">
              <a:solidFill>
                <a:srgbClr val="0000FF"/>
              </a:solidFill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/>
        </p:nvGraphicFramePr>
        <p:xfrm>
          <a:off x="714348" y="4286256"/>
          <a:ext cx="7839094" cy="1214446"/>
        </p:xfrm>
        <a:graphic>
          <a:graphicData uri="http://schemas.openxmlformats.org/drawingml/2006/table">
            <a:tbl>
              <a:tblPr/>
              <a:tblGrid>
                <a:gridCol w="1628544"/>
                <a:gridCol w="775628"/>
                <a:gridCol w="776549"/>
                <a:gridCol w="776549"/>
                <a:gridCol w="776549"/>
                <a:gridCol w="775628"/>
                <a:gridCol w="776549"/>
                <a:gridCol w="776549"/>
                <a:gridCol w="776549"/>
              </a:tblGrid>
              <a:tr h="4524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Angsana New"/>
                          <a:ea typeface="Times New Roman"/>
                          <a:cs typeface="Browallia New"/>
                        </a:rPr>
                        <a:t>ระบบ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Angsana New"/>
                          <a:ea typeface="Times New Roman"/>
                          <a:cs typeface="Browallia New"/>
                        </a:rPr>
                        <a:t>ขนาดความยาวใบฉาก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04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 b="1" dirty="0">
                          <a:latin typeface="Angsana New"/>
                          <a:ea typeface="Times New Roman"/>
                          <a:cs typeface="Browallia New"/>
                        </a:rPr>
                        <a:t>เมตริก </a:t>
                      </a:r>
                      <a:r>
                        <a:rPr lang="en-US" sz="2000" b="1" dirty="0">
                          <a:latin typeface="Browallia New"/>
                          <a:ea typeface="Times New Roman"/>
                          <a:cs typeface="Angsana New"/>
                        </a:rPr>
                        <a:t>(</a:t>
                      </a:r>
                      <a:r>
                        <a:rPr lang="th-TH" sz="2000" b="1" dirty="0" err="1">
                          <a:latin typeface="Browallia New"/>
                          <a:ea typeface="Times New Roman"/>
                          <a:cs typeface="Angsana New"/>
                        </a:rPr>
                        <a:t>มม.</a:t>
                      </a:r>
                      <a:r>
                        <a:rPr lang="th-TH" sz="2000" b="1" dirty="0">
                          <a:latin typeface="Browallia New"/>
                          <a:ea typeface="Times New Roman"/>
                          <a:cs typeface="Angsana New"/>
                        </a:rPr>
                        <a:t>)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50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75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100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150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200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250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300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400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 b="1">
                          <a:latin typeface="Angsana New"/>
                          <a:ea typeface="Times New Roman"/>
                          <a:cs typeface="Browallia New"/>
                        </a:rPr>
                        <a:t>อังกฤษ(นิ้ว)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2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3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4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Browallia New"/>
                          <a:ea typeface="Times New Roman"/>
                          <a:cs typeface="Angsana New"/>
                        </a:rPr>
                        <a:t>6</a:t>
                      </a:r>
                      <a:endParaRPr lang="en-US" sz="200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8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10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12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Browallia New"/>
                          <a:ea typeface="Times New Roman"/>
                          <a:cs typeface="Angsana New"/>
                        </a:rPr>
                        <a:t>16</a:t>
                      </a:r>
                      <a:endParaRPr lang="en-US" sz="2000" dirty="0">
                        <a:latin typeface="Angsana New"/>
                        <a:ea typeface="Times New Roman"/>
                        <a:cs typeface="Angsan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1071538" y="3714752"/>
            <a:ext cx="52661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wallia New" pitchFamily="34" charset="-34"/>
                <a:ea typeface="Times New Roman" pitchFamily="18" charset="0"/>
                <a:cs typeface="Browallia New" pitchFamily="34" charset="-34"/>
              </a:rPr>
              <a:t>ขนาดความยาวใบฉากทั้งระบบเมตริกและระบบอังกฤษ</a:t>
            </a:r>
            <a:endParaRPr kumimoji="0" lang="th-TH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คำบรรยายภาพแบบลูกศรลง 4"/>
          <p:cNvSpPr/>
          <p:nvPr/>
        </p:nvSpPr>
        <p:spPr>
          <a:xfrm>
            <a:off x="2786050" y="2000240"/>
            <a:ext cx="3214710" cy="1485904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ชนิดของฉาก</a:t>
            </a:r>
            <a:endParaRPr lang="th-TH" sz="40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3571868" y="3071810"/>
            <a:ext cx="2000264" cy="23558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83970" name="Picture 2" descr="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286124"/>
            <a:ext cx="1643074" cy="2021000"/>
          </a:xfrm>
          <a:prstGeom prst="rect">
            <a:avLst/>
          </a:prstGeom>
          <a:noFill/>
        </p:spPr>
      </p:pic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42910" y="714356"/>
            <a:ext cx="79296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1.	ฉากแบนหรือฉากเครื่องกลแบบธรรมดา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Regular Square Plain Type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) ใบฉากและฐานฉาก หรือ ด้ามฉากมีความหนาเท่ากัน เป็นเหล็กชุบแข็ง ผิวเจียระไน ส่วนของใบฉากจะมีความยาวมากกว่าฐานฉาก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odchiang New" pitchFamily="18" charset="-34"/>
              <a:cs typeface="Kodchiang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pSp>
        <p:nvGrpSpPr>
          <p:cNvPr id="112641" name="Group 1"/>
          <p:cNvGrpSpPr>
            <a:grpSpLocks/>
          </p:cNvGrpSpPr>
          <p:nvPr/>
        </p:nvGrpSpPr>
        <p:grpSpPr bwMode="auto">
          <a:xfrm>
            <a:off x="3643306" y="2857496"/>
            <a:ext cx="2143140" cy="2570169"/>
            <a:chOff x="7590" y="6667"/>
            <a:chExt cx="2426" cy="2698"/>
          </a:xfrm>
        </p:grpSpPr>
        <p:sp>
          <p:nvSpPr>
            <p:cNvPr id="112643" name="Rectangle 3"/>
            <p:cNvSpPr>
              <a:spLocks noChangeArrowheads="1"/>
            </p:cNvSpPr>
            <p:nvPr/>
          </p:nvSpPr>
          <p:spPr bwMode="auto">
            <a:xfrm>
              <a:off x="7590" y="6667"/>
              <a:ext cx="2426" cy="26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pic>
          <p:nvPicPr>
            <p:cNvPr id="112642" name="Picture 2"/>
            <p:cNvPicPr>
              <a:picLocks noChangeAspect="1" noChangeArrowheads="1"/>
            </p:cNvPicPr>
            <p:nvPr/>
          </p:nvPicPr>
          <p:blipFill>
            <a:blip r:embed="rId4"/>
            <a:srcRect l="38339" r="39110"/>
            <a:stretch>
              <a:fillRect/>
            </a:stretch>
          </p:blipFill>
          <p:spPr bwMode="auto">
            <a:xfrm>
              <a:off x="7842" y="6786"/>
              <a:ext cx="1920" cy="2505"/>
            </a:xfrm>
            <a:prstGeom prst="rect">
              <a:avLst/>
            </a:prstGeom>
            <a:noFill/>
          </p:spPr>
        </p:pic>
      </p:grp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642910" y="642918"/>
            <a:ext cx="8286776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2.	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ฉากตั้ง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Regular Square with Stand Type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) เป็นฉากตายที่มีส่วนฐานหนากว่าใบฉาก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odchiang New" pitchFamily="18" charset="-34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3857620" y="3357562"/>
            <a:ext cx="2143140" cy="24288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10594" name="Picture 2" descr="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500438"/>
            <a:ext cx="1643074" cy="2190765"/>
          </a:xfrm>
          <a:prstGeom prst="rect">
            <a:avLst/>
          </a:prstGeom>
          <a:noFill/>
        </p:spPr>
      </p:pic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571472" y="571480"/>
            <a:ext cx="814393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en-US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3.	</a:t>
            </a: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ฉากแบบใบคมมีด 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(</a:t>
            </a:r>
            <a:r>
              <a:rPr lang="en-US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Edge Type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) ใบฉากและฐานฉากเป็นแผ่นเดียวกันเหมือนฉากแบน แต่ที่สันใบฉากเอียงเป็นมุม</a:t>
            </a:r>
            <a:r>
              <a:rPr lang="en-US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60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องศา เพื่อทำให้วัดตรวจสอบชิ้นงานได้สะดวก ทำให้ได้ค่าละเอียดเที่ยงตรง</a:t>
            </a:r>
            <a:endParaRPr lang="en-US" sz="3600" b="1" dirty="0" smtClean="0"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1"/>
          <p:cNvSpPr>
            <a:spLocks noChangeArrowheads="1"/>
          </p:cNvSpPr>
          <p:nvPr/>
        </p:nvSpPr>
        <p:spPr bwMode="auto">
          <a:xfrm>
            <a:off x="285720" y="642918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/>
            <a:r>
              <a:rPr lang="en-US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4.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	ฉากปีก (</a:t>
            </a:r>
            <a:r>
              <a:rPr lang="en-US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Regular Square Base Stand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) เป็นฉากที่มีส่วนฐานเป็นปีกยื่นออกมา ทำให้วางได้มั่นคงยิ่งขึ้น</a:t>
            </a:r>
          </a:p>
        </p:txBody>
      </p:sp>
      <p:pic>
        <p:nvPicPr>
          <p:cNvPr id="108546" name="Picture 2" descr="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2571744"/>
            <a:ext cx="20258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7" name="Picture 1" descr="7 0031"/>
          <p:cNvPicPr>
            <a:picLocks noChangeAspect="1" noChangeArrowheads="1"/>
          </p:cNvPicPr>
          <p:nvPr/>
        </p:nvPicPr>
        <p:blipFill>
          <a:blip r:embed="rId4" cstate="print"/>
          <a:srcRect l="13535" t="18567" r="14285" b="7487"/>
          <a:stretch>
            <a:fillRect/>
          </a:stretch>
        </p:blipFill>
        <p:spPr bwMode="auto">
          <a:xfrm>
            <a:off x="4000496" y="3429000"/>
            <a:ext cx="1760543" cy="2627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285720" y="642918"/>
            <a:ext cx="87154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5.	ฉากความละเอียดสูงแบบมีหน้าปัด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(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Precision Dial Square)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เป็นฉากที่ใช้สำหรับงานต้องการความละเอียดสูงมาก ตรวจสอบชิ้นงานในห้องปฏิบัติการ จะมีหน้าปัดแสดงขีดตัวเลขเพื่อใช้อ่านค่า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odchiang New" pitchFamily="18" charset="-34"/>
              <a:cs typeface="Kodchiang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ม้วนกระดาษแนวนอน 4"/>
          <p:cNvSpPr/>
          <p:nvPr/>
        </p:nvSpPr>
        <p:spPr>
          <a:xfrm>
            <a:off x="2357422" y="1428736"/>
            <a:ext cx="4000528" cy="171451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การตรวจสอบงาน</a:t>
            </a:r>
            <a:endParaRPr lang="th-TH" sz="40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1"/>
          <p:cNvPicPr>
            <a:picLocks noChangeAspect="1" noChangeArrowheads="1"/>
          </p:cNvPicPr>
          <p:nvPr/>
        </p:nvPicPr>
        <p:blipFill>
          <a:blip r:embed="rId4"/>
          <a:srcRect l="4240" r="55179"/>
          <a:stretch>
            <a:fillRect/>
          </a:stretch>
        </p:blipFill>
        <p:spPr bwMode="auto">
          <a:xfrm>
            <a:off x="3000364" y="2214554"/>
            <a:ext cx="250033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642910" y="785794"/>
            <a:ext cx="60722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ตรวจสอบมุมโดยใช้ภายในของฉากตรวจสอบ</a:t>
            </a:r>
            <a:r>
              <a:rPr lang="en-US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500034" y="500042"/>
            <a:ext cx="67866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ตรวจสอบมุมโดยใช้ภายนอกของฉากตรวจสอบ</a:t>
            </a:r>
            <a:r>
              <a:rPr lang="en-US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/>
          <a:srcRect l="50619" r="4593"/>
          <a:stretch>
            <a:fillRect/>
          </a:stretch>
        </p:blipFill>
        <p:spPr bwMode="auto">
          <a:xfrm>
            <a:off x="3000364" y="2143116"/>
            <a:ext cx="27595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คำบรรยายภาพแบบลูกศรลง 4"/>
          <p:cNvSpPr/>
          <p:nvPr/>
        </p:nvSpPr>
        <p:spPr>
          <a:xfrm>
            <a:off x="2071670" y="1428736"/>
            <a:ext cx="5000660" cy="185738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การใช้ฉากตายตรวจสอบงาน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4"/>
          <a:srcRect l="3711" r="55161"/>
          <a:stretch>
            <a:fillRect/>
          </a:stretch>
        </p:blipFill>
        <p:spPr bwMode="auto">
          <a:xfrm>
            <a:off x="3214678" y="1857364"/>
            <a:ext cx="3071834" cy="283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/>
          <p:cNvSpPr/>
          <p:nvPr/>
        </p:nvSpPr>
        <p:spPr>
          <a:xfrm>
            <a:off x="642910" y="714356"/>
            <a:ext cx="4089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ตรวจสอบระนาบผิวของชิ้นงาน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/>
          <p:cNvPicPr>
            <a:picLocks noChangeAspect="1" noChangeArrowheads="1"/>
          </p:cNvPicPr>
          <p:nvPr/>
        </p:nvPicPr>
        <p:blipFill>
          <a:blip r:embed="rId4"/>
          <a:srcRect l="46752" r="5820"/>
          <a:stretch>
            <a:fillRect/>
          </a:stretch>
        </p:blipFill>
        <p:spPr bwMode="auto">
          <a:xfrm>
            <a:off x="2143108" y="2214554"/>
            <a:ext cx="4357718" cy="348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642910" y="714356"/>
            <a:ext cx="48125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การใช้ฉากตรวจสอบชิ้นงานในแนวดิ่ง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 l="3180" r="61304"/>
          <a:stretch>
            <a:fillRect/>
          </a:stretch>
        </p:blipFill>
        <p:spPr bwMode="auto">
          <a:xfrm>
            <a:off x="3214678" y="2214554"/>
            <a:ext cx="2714644" cy="271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00034" y="642918"/>
            <a:ext cx="59293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การใช้ฉากตรวจสอบแนวตั้ง</a:t>
            </a:r>
            <a:r>
              <a:rPr lang="th-TH" sz="3600" b="1" dirty="0" err="1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ของต๊าป</a:t>
            </a: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กับชิ้นงาน</a:t>
            </a:r>
            <a:r>
              <a:rPr lang="en-US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4"/>
          <a:srcRect l="55519" r="3357"/>
          <a:stretch>
            <a:fillRect/>
          </a:stretch>
        </p:blipFill>
        <p:spPr bwMode="auto">
          <a:xfrm>
            <a:off x="2714612" y="2000240"/>
            <a:ext cx="3143272" cy="271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857224" y="500042"/>
            <a:ext cx="47532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การใช้ฉากพร้อมเหล็กขีดร่างแบบงาน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4"/>
          <a:srcRect l="26678" r="21503"/>
          <a:stretch>
            <a:fillRect/>
          </a:stretch>
        </p:blipFill>
        <p:spPr bwMode="auto">
          <a:xfrm>
            <a:off x="3000364" y="2000240"/>
            <a:ext cx="308998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500034" y="571480"/>
            <a:ext cx="64828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การใช้ฉากตั้งตำแหน่งดอกกัด เพื่อกัดร่องบนชิ้นงาน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Ribbon ลง 4"/>
          <p:cNvSpPr/>
          <p:nvPr/>
        </p:nvSpPr>
        <p:spPr>
          <a:xfrm>
            <a:off x="571472" y="1428736"/>
            <a:ext cx="7929618" cy="1428760"/>
          </a:xfrm>
          <a:prstGeom prst="ribb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ผลการตรวจสอบมุมภายนอก</a:t>
            </a:r>
            <a:endParaRPr lang="th-TH" sz="40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th-TH" sz="32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มุมที่ได้น้อยกว่า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pPr>
              <a:buNone/>
            </a:pPr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953000" y="1981200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962400" y="1981200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4286248" y="2428868"/>
            <a:ext cx="685800" cy="1214446"/>
          </a:xfrm>
          <a:prstGeom prst="flowChartManualInpu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857356" y="2643182"/>
            <a:ext cx="1752600" cy="685800"/>
          </a:xfrm>
          <a:prstGeom prst="cloudCallout">
            <a:avLst>
              <a:gd name="adj1" fmla="val 91306"/>
              <a:gd name="adj2" fmla="val 72222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>
                <a:latin typeface="Angsana New" pitchFamily="18" charset="-34"/>
                <a:cs typeface="Angsana New" pitchFamily="18" charset="-34"/>
              </a:rPr>
              <a:t>ชิ้นงาน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57148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th-TH" sz="32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มุมที่ได้มากกว่า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pPr>
              <a:buNone/>
            </a:pPr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953000" y="1981200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962400" y="1981200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 flipH="1">
            <a:off x="4286248" y="2428868"/>
            <a:ext cx="671522" cy="1143008"/>
          </a:xfrm>
          <a:prstGeom prst="flowChartManualInpu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857356" y="2500306"/>
            <a:ext cx="1752600" cy="685800"/>
          </a:xfrm>
          <a:prstGeom prst="cloudCallout">
            <a:avLst>
              <a:gd name="adj1" fmla="val 91306"/>
              <a:gd name="adj2" fmla="val 72222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>
                <a:latin typeface="Angsana New" pitchFamily="18" charset="-34"/>
                <a:cs typeface="Angsana New" pitchFamily="18" charset="-34"/>
              </a:rPr>
              <a:t>ชิ้นงาน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th-TH" sz="32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มุมที่ได้เท่ากับ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pPr>
              <a:buNone/>
            </a:pPr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953000" y="1981200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962400" y="1981200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 rot="10800000" flipH="1">
            <a:off x="4286248" y="2428868"/>
            <a:ext cx="671522" cy="1071570"/>
          </a:xfrm>
          <a:prstGeom prst="flowChartManualInpu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928794" y="2143116"/>
            <a:ext cx="1752600" cy="685800"/>
          </a:xfrm>
          <a:prstGeom prst="cloudCallout">
            <a:avLst>
              <a:gd name="adj1" fmla="val 91306"/>
              <a:gd name="adj2" fmla="val 72222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>
                <a:latin typeface="Angsana New" pitchFamily="18" charset="-34"/>
                <a:cs typeface="Angsana New" pitchFamily="18" charset="-34"/>
              </a:rPr>
              <a:t>ชิ้นงาน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th-TH" dirty="0"/>
              <a:t> </a:t>
            </a:r>
          </a:p>
        </p:txBody>
      </p:sp>
      <p:sp>
        <p:nvSpPr>
          <p:cNvPr id="4" name="แผนผังลำดับงาน: หลายเอกสาร 3"/>
          <p:cNvSpPr/>
          <p:nvPr/>
        </p:nvSpPr>
        <p:spPr>
          <a:xfrm>
            <a:off x="2143108" y="1571612"/>
            <a:ext cx="4857784" cy="18573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ผลการตรวจสอบมุม</a:t>
            </a:r>
          </a:p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ภายใน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มุมที่ได้มากกว่า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</a:endParaRP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876800" y="1371600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5410200" y="2667000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1828800" y="1752600"/>
            <a:ext cx="1752600" cy="685800"/>
          </a:xfrm>
          <a:prstGeom prst="cloudCallout">
            <a:avLst>
              <a:gd name="adj1" fmla="val 91306"/>
              <a:gd name="adj2" fmla="val 72222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/>
              <a:t>ชิ้นงาน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 rot="-578495">
            <a:off x="4343400" y="1828800"/>
            <a:ext cx="457200" cy="1600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4419600" y="3124200"/>
            <a:ext cx="1600200" cy="3810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มุมที่ได้น้อยกว่า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876800" y="1371600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410200" y="2667000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1828800" y="1752600"/>
            <a:ext cx="1752600" cy="685800"/>
          </a:xfrm>
          <a:prstGeom prst="cloudCallout">
            <a:avLst>
              <a:gd name="adj1" fmla="val 91306"/>
              <a:gd name="adj2" fmla="val 72222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/>
              <a:t>ชิ้นงาน</a:t>
            </a: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4267200" y="1676400"/>
            <a:ext cx="609600" cy="1905000"/>
          </a:xfrm>
          <a:prstGeom prst="parallelogram">
            <a:avLst>
              <a:gd name="adj" fmla="val 25000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4724400" y="3124200"/>
            <a:ext cx="1295400" cy="457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None/>
            </a:pPr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0" y="2428868"/>
            <a:ext cx="533400" cy="1752600"/>
          </a:xfrm>
          <a:prstGeom prst="rect">
            <a:avLst/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143504" y="3714752"/>
            <a:ext cx="990600" cy="4572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2071670" y="2428868"/>
            <a:ext cx="1752600" cy="685800"/>
          </a:xfrm>
          <a:prstGeom prst="cloudCallout">
            <a:avLst>
              <a:gd name="adj1" fmla="val 78259"/>
              <a:gd name="adj2" fmla="val 72222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th-TH" sz="2800" dirty="0"/>
              <a:t>ชิ้นงาน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143372" y="4143380"/>
            <a:ext cx="1600200" cy="457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143372" y="2857496"/>
            <a:ext cx="457200" cy="12954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71472" y="500042"/>
            <a:ext cx="42418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ลักษณะที่ 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มุมที่ได้เท่ากับ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90 </a:t>
            </a:r>
            <a:r>
              <a:rPr lang="th-TH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องศา</a:t>
            </a:r>
            <a:r>
              <a:rPr lang="en-US" sz="32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ม้วนกระดาษแนวนอน 5"/>
          <p:cNvSpPr/>
          <p:nvPr/>
        </p:nvSpPr>
        <p:spPr>
          <a:xfrm>
            <a:off x="1928794" y="1142984"/>
            <a:ext cx="5357850" cy="1928826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ขั้นตอนการตรวจสอบชิ้นงาน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357158" y="785794"/>
            <a:ext cx="850112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1.	ทำความสะอาดฉาก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Kodchiang New" pitchFamily="18" charset="-34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2.	ทำการลบคมและทำความสะอาดชิ้นงาน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Kodchiang New" pitchFamily="18" charset="-34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3.ทำการตรวจสอบชิ้นงานโดยการเลื่อนฐานฉากให้สัมผัสกับผิวงาน แล้ว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4.</a:t>
            </a: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เลื่อนใบฉากให้สัมผัสทั้งสองด้าน อย่างระมัดระวัง 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Kodchiang New" pitchFamily="18" charset="-34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5.ทำการส่องแสงสว่างดูว่ามีแสงสว่างลอดได้หรือไม่ ถ้าแสงสว่างลอด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ไม่ได้แสดงว่าได้มุมฉาก</a:t>
            </a:r>
            <a:endParaRPr kumimoji="0" lang="th-TH" sz="32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Kodchiang New" pitchFamily="18" charset="-34"/>
              <a:cs typeface="Kodchiang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4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4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4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4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4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4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4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4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4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4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4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>
          <a:xfrm>
            <a:off x="2571736" y="1285860"/>
            <a:ext cx="4048124" cy="2071702"/>
          </a:xfrm>
          <a:prstGeom prst="horizont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th-TH" sz="4000" b="1" dirty="0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การตรวจสอบฉาก</a:t>
            </a:r>
            <a:endParaRPr lang="th-TH" sz="40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643174" y="1928802"/>
            <a:ext cx="3714776" cy="26479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62819" name="Picture 3" descr="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2428868"/>
            <a:ext cx="3342918" cy="2214578"/>
          </a:xfrm>
          <a:prstGeom prst="rect">
            <a:avLst/>
          </a:prstGeom>
          <a:noFill/>
        </p:spPr>
      </p:pic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4729163" y="1685925"/>
            <a:ext cx="38258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285720" y="428604"/>
            <a:ext cx="700092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en-US" sz="36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1.	</a:t>
            </a:r>
            <a:r>
              <a:rPr lang="th-TH" sz="36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ตรวจสอบจากฉากที่มีความละเอียดที่เที่ยงตรงกว่า</a:t>
            </a:r>
            <a:endParaRPr lang="en-US" sz="36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643174" y="2500306"/>
            <a:ext cx="3714776" cy="26479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62819" name="Picture 3" descr="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2714620"/>
            <a:ext cx="3342918" cy="2214578"/>
          </a:xfrm>
          <a:prstGeom prst="rect">
            <a:avLst/>
          </a:prstGeom>
          <a:noFill/>
        </p:spPr>
      </p:pic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4729163" y="1685925"/>
            <a:ext cx="382587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285720" y="5500702"/>
            <a:ext cx="828680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rowallia New" pitchFamily="34" charset="-34"/>
                <a:ea typeface="Times New Roman" pitchFamily="18" charset="0"/>
                <a:cs typeface="Browallia New" pitchFamily="34" charset="-34"/>
              </a:rPr>
              <a:t>การตรวจสอบฉากโดยการขีดเส้นแล้วกลับฉากด้านตรวจความขนานของใบฉากกับเส้น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297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14282" y="285728"/>
            <a:ext cx="864399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th-TH" sz="36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2.	ตรวจสอบโดยการนำไปวางบนโต๊ะระดับ หรือชิ้นงานที่มีขอบเรียบตรง แล้วขีดเส้นบนผิวชิ้นงาน แล้วกลับฉากไปด้านตรงข้าม แล้วดูว่าใบฉากขนานกับเส้นที่ขีดหรือไม่ เพื่อตรวจสอบ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1"/>
          <p:cNvSpPr>
            <a:spLocks noChangeArrowheads="1"/>
          </p:cNvSpPr>
          <p:nvPr/>
        </p:nvSpPr>
        <p:spPr bwMode="auto">
          <a:xfrm>
            <a:off x="500002" y="57148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3.	นำฉากไปตรวจสอบกับฉากทรงกระบอก (</a:t>
            </a:r>
            <a:r>
              <a:rPr lang="en-US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Cylindrical Square</a:t>
            </a:r>
            <a:r>
              <a:rPr lang="th-TH" sz="3600" b="1" dirty="0" smtClean="0"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) บนแท่นระดับ</a:t>
            </a:r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4"/>
          <a:srcRect l="19611" r="19655"/>
          <a:stretch>
            <a:fillRect/>
          </a:stretch>
        </p:blipFill>
        <p:spPr bwMode="auto">
          <a:xfrm>
            <a:off x="2786050" y="2571744"/>
            <a:ext cx="3571900" cy="243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หัวใจ 5"/>
          <p:cNvSpPr/>
          <p:nvPr/>
        </p:nvSpPr>
        <p:spPr>
          <a:xfrm>
            <a:off x="2143108" y="1500174"/>
            <a:ext cx="4857784" cy="2143140"/>
          </a:xfrm>
          <a:prstGeom prst="hear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การบำรุงรักษา</a:t>
            </a:r>
            <a:endParaRPr lang="th-TH" sz="40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>
            <a:spLocks noChangeArrowheads="1"/>
          </p:cNvSpPr>
          <p:nvPr/>
        </p:nvSpPr>
        <p:spPr bwMode="auto">
          <a:xfrm>
            <a:off x="357158" y="642918"/>
            <a:ext cx="800105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1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.	ทำความสะอาดฉากก่อนใช้งาน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2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.	ลบคมชิ้นงานและทำความสะอาดชิ้นงานก่อนวัด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3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.	ห้ามใช้ฉากเคาะชิ้นงานหรือวางรวมกับวัสดุอุปกรณ์ต่างๆ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4.	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ระมัดระวังไม่ให้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ฉากตกหล่น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5.	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ห้ามใช้ฉากวัดชิ้นงานที่ร้อน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6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.	ห้ามเลื่อนฉากไป</a:t>
            </a: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-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มา บนชิ้นงาน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en-US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7.	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ฉากมีรอยเยินควรใช้หินน้ำมันขัดถูรอยเยินนั้น</a:t>
            </a:r>
            <a:endParaRPr lang="en-US" sz="3200" dirty="0" smtClean="0">
              <a:solidFill>
                <a:srgbClr val="0000FF"/>
              </a:solidFill>
              <a:latin typeface="Kodchiang New" pitchFamily="18" charset="-34"/>
              <a:ea typeface="Times New Roman" pitchFamily="18" charset="0"/>
              <a:cs typeface="Kodchiang New" pitchFamily="18" charset="-34"/>
            </a:endParaRPr>
          </a:p>
          <a:p>
            <a:pPr indent="457200">
              <a:tabLst>
                <a:tab pos="685800" algn="l"/>
              </a:tabLst>
            </a:pP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8. หลังจาก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เลิกใช้งานควรทำความสะอาด ชโลมด้วยน้ำมัน แล้ว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เก็บ</a:t>
            </a:r>
          </a:p>
          <a:p>
            <a:pPr indent="457200">
              <a:tabLst>
                <a:tab pos="685800" algn="l"/>
              </a:tabLst>
            </a:pP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    ใส่</a:t>
            </a:r>
            <a:r>
              <a:rPr lang="th-TH" sz="3200" dirty="0" smtClean="0">
                <a:solidFill>
                  <a:srgbClr val="0000FF"/>
                </a:solidFill>
                <a:latin typeface="Kodchiang New" pitchFamily="18" charset="-34"/>
                <a:ea typeface="Times New Roman" pitchFamily="18" charset="0"/>
                <a:cs typeface="Kodchiang New" pitchFamily="18" charset="-34"/>
              </a:rPr>
              <a:t>กล่อง หรือเก็บไว้ในที่เก็บที่เหมาะสม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7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7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7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67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7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67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679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7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990600" y="2286000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th-TH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จบ</a:t>
            </a:r>
            <a:endParaRPr lang="th-TH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5400000" scaled="1"/>
              </a:gradFill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latin typeface="Verdana"/>
            </a:endParaRP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8677275" y="3581400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h-TH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s-21">
  <a:themeElements>
    <a:clrScheme name="1922tgp_connection_light 2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4987E3"/>
      </a:accent1>
      <a:accent2>
        <a:srgbClr val="D23516"/>
      </a:accent2>
      <a:accent3>
        <a:srgbClr val="FFFFFF"/>
      </a:accent3>
      <a:accent4>
        <a:srgbClr val="000000"/>
      </a:accent4>
      <a:accent5>
        <a:srgbClr val="B1C3EF"/>
      </a:accent5>
      <a:accent6>
        <a:srgbClr val="BE2F13"/>
      </a:accent6>
      <a:hlink>
        <a:srgbClr val="36A1B6"/>
      </a:hlink>
      <a:folHlink>
        <a:srgbClr val="7FB242"/>
      </a:folHlink>
    </a:clrScheme>
    <a:fontScheme name="1922tgp_connection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22tgp_connection_light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2AA08A"/>
        </a:accent1>
        <a:accent2>
          <a:srgbClr val="AA67DD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9A5DC8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4987E3"/>
        </a:accent1>
        <a:accent2>
          <a:srgbClr val="D23516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E2F13"/>
        </a:accent6>
        <a:hlink>
          <a:srgbClr val="36A1B6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922tgp_connection_light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117AC1"/>
        </a:accent1>
        <a:accent2>
          <a:srgbClr val="3E9887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7897A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powerpoint-templates-21</Template>
  <TotalTime>227</TotalTime>
  <Words>356</Words>
  <Application>Microsoft PowerPoint</Application>
  <PresentationFormat>นำเสนอทางหน้าจอ (4:3)</PresentationFormat>
  <Paragraphs>140</Paragraphs>
  <Slides>40</Slides>
  <Notes>21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40</vt:i4>
      </vt:variant>
    </vt:vector>
  </HeadingPairs>
  <TitlesOfParts>
    <vt:vector size="41" baseType="lpstr">
      <vt:lpstr>powerpoint-templates-21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  <vt:lpstr>ภาพนิ่ง 31</vt:lpstr>
      <vt:lpstr>ภาพนิ่ง 32</vt:lpstr>
      <vt:lpstr>ภาพนิ่ง 33</vt:lpstr>
      <vt:lpstr>ภาพนิ่ง 34</vt:lpstr>
      <vt:lpstr>ภาพนิ่ง 35</vt:lpstr>
      <vt:lpstr>ภาพนิ่ง 36</vt:lpstr>
      <vt:lpstr>ภาพนิ่ง 37</vt:lpstr>
      <vt:lpstr>ภาพนิ่ง 38</vt:lpstr>
      <vt:lpstr>ภาพนิ่ง 39</vt:lpstr>
      <vt:lpstr>ภาพนิ่ง 40</vt:lpstr>
    </vt:vector>
  </TitlesOfParts>
  <Company>GuildDesign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owner</dc:creator>
  <cp:lastModifiedBy>admin</cp:lastModifiedBy>
  <cp:revision>56</cp:revision>
  <dcterms:created xsi:type="dcterms:W3CDTF">2010-07-26T09:23:00Z</dcterms:created>
  <dcterms:modified xsi:type="dcterms:W3CDTF">2012-03-09T01:12:50Z</dcterms:modified>
</cp:coreProperties>
</file>