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9"/>
  </p:notesMasterIdLst>
  <p:handoutMasterIdLst>
    <p:handoutMasterId r:id="rId70"/>
  </p:handoutMasterIdLst>
  <p:sldIdLst>
    <p:sldId id="256" r:id="rId2"/>
    <p:sldId id="353" r:id="rId3"/>
    <p:sldId id="257" r:id="rId4"/>
    <p:sldId id="284" r:id="rId5"/>
    <p:sldId id="285" r:id="rId6"/>
    <p:sldId id="259" r:id="rId7"/>
    <p:sldId id="268" r:id="rId8"/>
    <p:sldId id="270" r:id="rId9"/>
    <p:sldId id="269" r:id="rId10"/>
    <p:sldId id="296" r:id="rId11"/>
    <p:sldId id="297" r:id="rId12"/>
    <p:sldId id="298" r:id="rId13"/>
    <p:sldId id="299" r:id="rId14"/>
    <p:sldId id="300" r:id="rId15"/>
    <p:sldId id="301" r:id="rId16"/>
    <p:sldId id="260" r:id="rId17"/>
    <p:sldId id="263" r:id="rId18"/>
    <p:sldId id="264" r:id="rId19"/>
    <p:sldId id="261" r:id="rId20"/>
    <p:sldId id="303" r:id="rId21"/>
    <p:sldId id="305" r:id="rId22"/>
    <p:sldId id="304" r:id="rId23"/>
    <p:sldId id="307" r:id="rId24"/>
    <p:sldId id="308" r:id="rId25"/>
    <p:sldId id="368" r:id="rId26"/>
    <p:sldId id="355" r:id="rId27"/>
    <p:sldId id="356" r:id="rId28"/>
    <p:sldId id="358" r:id="rId29"/>
    <p:sldId id="359" r:id="rId30"/>
    <p:sldId id="360" r:id="rId31"/>
    <p:sldId id="361" r:id="rId32"/>
    <p:sldId id="364" r:id="rId33"/>
    <p:sldId id="365" r:id="rId34"/>
    <p:sldId id="366" r:id="rId35"/>
    <p:sldId id="367" r:id="rId36"/>
    <p:sldId id="280" r:id="rId37"/>
    <p:sldId id="362" r:id="rId38"/>
    <p:sldId id="363" r:id="rId39"/>
    <p:sldId id="369" r:id="rId40"/>
    <p:sldId id="370" r:id="rId41"/>
    <p:sldId id="371" r:id="rId42"/>
    <p:sldId id="372" r:id="rId43"/>
    <p:sldId id="283" r:id="rId44"/>
    <p:sldId id="282" r:id="rId45"/>
    <p:sldId id="309" r:id="rId46"/>
    <p:sldId id="317" r:id="rId47"/>
    <p:sldId id="318" r:id="rId48"/>
    <p:sldId id="319" r:id="rId49"/>
    <p:sldId id="323" r:id="rId50"/>
    <p:sldId id="324" r:id="rId51"/>
    <p:sldId id="325" r:id="rId52"/>
    <p:sldId id="321" r:id="rId53"/>
    <p:sldId id="328" r:id="rId54"/>
    <p:sldId id="332" r:id="rId55"/>
    <p:sldId id="330" r:id="rId56"/>
    <p:sldId id="333" r:id="rId57"/>
    <p:sldId id="344" r:id="rId58"/>
    <p:sldId id="335" r:id="rId59"/>
    <p:sldId id="336" r:id="rId60"/>
    <p:sldId id="337" r:id="rId61"/>
    <p:sldId id="338" r:id="rId62"/>
    <p:sldId id="339" r:id="rId63"/>
    <p:sldId id="346" r:id="rId64"/>
    <p:sldId id="347" r:id="rId65"/>
    <p:sldId id="348" r:id="rId66"/>
    <p:sldId id="351" r:id="rId67"/>
    <p:sldId id="352" r:id="rId68"/>
  </p:sldIdLst>
  <p:sldSz cx="9144000" cy="6858000" type="screen4x3"/>
  <p:notesSz cx="6888163" cy="100203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0066CC"/>
    <a:srgbClr val="0066FF"/>
    <a:srgbClr val="009900"/>
    <a:srgbClr val="FFCB0B"/>
    <a:srgbClr val="FFDFF7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027B90-1521-4BB0-8059-C885A2EA0E54}" type="doc">
      <dgm:prSet loTypeId="urn:microsoft.com/office/officeart/2005/8/layout/vList3#1" loCatId="list" qsTypeId="urn:microsoft.com/office/officeart/2005/8/quickstyle/3d6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4D5F765-3184-4BEA-B8FC-10F128DC45E2}">
      <dgm:prSet/>
      <dgm:spPr/>
      <dgm:t>
        <a:bodyPr/>
        <a:lstStyle/>
        <a:p>
          <a:pPr rtl="0"/>
          <a:r>
            <a:rPr lang="th-TH" b="0" baseline="0" dirty="0" smtClean="0"/>
            <a:t>ตัวอย่างภาษาซี</a:t>
          </a:r>
          <a:endParaRPr lang="th-TH" b="0" baseline="0" dirty="0"/>
        </a:p>
      </dgm:t>
    </dgm:pt>
    <dgm:pt modelId="{7A6D4F12-A656-4A38-93D0-F877AE3F5CBB}" type="parTrans" cxnId="{4DA4056F-9F68-4787-A6B3-350A0D3D975A}">
      <dgm:prSet/>
      <dgm:spPr/>
      <dgm:t>
        <a:bodyPr/>
        <a:lstStyle/>
        <a:p>
          <a:endParaRPr lang="en-US"/>
        </a:p>
      </dgm:t>
    </dgm:pt>
    <dgm:pt modelId="{E336384E-60DC-4729-80C0-518D8B9310BB}" type="sibTrans" cxnId="{4DA4056F-9F68-4787-A6B3-350A0D3D975A}">
      <dgm:prSet/>
      <dgm:spPr/>
      <dgm:t>
        <a:bodyPr/>
        <a:lstStyle/>
        <a:p>
          <a:endParaRPr lang="en-US"/>
        </a:p>
      </dgm:t>
    </dgm:pt>
    <dgm:pt modelId="{3D5EBDE4-C667-409F-819A-BFCF1B4D5F36}" type="pres">
      <dgm:prSet presAssocID="{C0027B90-1521-4BB0-8059-C885A2EA0E5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C906AC-ED5F-46A9-9B47-0F9C7A4E1BC4}" type="pres">
      <dgm:prSet presAssocID="{84D5F765-3184-4BEA-B8FC-10F128DC45E2}" presName="composite" presStyleCnt="0"/>
      <dgm:spPr/>
    </dgm:pt>
    <dgm:pt modelId="{DB4E9CD7-39DA-4010-BC75-ACD86089FB7F}" type="pres">
      <dgm:prSet presAssocID="{84D5F765-3184-4BEA-B8FC-10F128DC45E2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9967DC6-8596-4606-B823-178969E4F268}" type="pres">
      <dgm:prSet presAssocID="{84D5F765-3184-4BEA-B8FC-10F128DC45E2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794B33-F01D-4FEB-A70A-BE687359B366}" type="presOf" srcId="{84D5F765-3184-4BEA-B8FC-10F128DC45E2}" destId="{19967DC6-8596-4606-B823-178969E4F268}" srcOrd="0" destOrd="0" presId="urn:microsoft.com/office/officeart/2005/8/layout/vList3#1"/>
    <dgm:cxn modelId="{4DA4056F-9F68-4787-A6B3-350A0D3D975A}" srcId="{C0027B90-1521-4BB0-8059-C885A2EA0E54}" destId="{84D5F765-3184-4BEA-B8FC-10F128DC45E2}" srcOrd="0" destOrd="0" parTransId="{7A6D4F12-A656-4A38-93D0-F877AE3F5CBB}" sibTransId="{E336384E-60DC-4729-80C0-518D8B9310BB}"/>
    <dgm:cxn modelId="{C5C517D9-F347-40E4-945D-3098C060A13C}" type="presOf" srcId="{C0027B90-1521-4BB0-8059-C885A2EA0E54}" destId="{3D5EBDE4-C667-409F-819A-BFCF1B4D5F36}" srcOrd="0" destOrd="0" presId="urn:microsoft.com/office/officeart/2005/8/layout/vList3#1"/>
    <dgm:cxn modelId="{C9C3DE23-CDDE-4E16-AADD-2865DCE6E957}" type="presParOf" srcId="{3D5EBDE4-C667-409F-819A-BFCF1B4D5F36}" destId="{48C906AC-ED5F-46A9-9B47-0F9C7A4E1BC4}" srcOrd="0" destOrd="0" presId="urn:microsoft.com/office/officeart/2005/8/layout/vList3#1"/>
    <dgm:cxn modelId="{E42D4D95-1473-40E8-89BA-1579F0C07B6D}" type="presParOf" srcId="{48C906AC-ED5F-46A9-9B47-0F9C7A4E1BC4}" destId="{DB4E9CD7-39DA-4010-BC75-ACD86089FB7F}" srcOrd="0" destOrd="0" presId="urn:microsoft.com/office/officeart/2005/8/layout/vList3#1"/>
    <dgm:cxn modelId="{1CF3AE46-F353-488B-8F6E-54DD57527B93}" type="presParOf" srcId="{48C906AC-ED5F-46A9-9B47-0F9C7A4E1BC4}" destId="{19967DC6-8596-4606-B823-178969E4F268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22D00C-7971-4E64-B28C-606ED518F560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EEDDF3-989F-46DA-A2A8-59FACAF00AAC}">
      <dgm:prSet phldrT="[ข้อความ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C7A10E4B-D5FD-449F-99F3-79F81C2B2119}" type="parTrans" cxnId="{068FCB4B-23F8-4F2D-B626-D3397DC1FF7B}">
      <dgm:prSet/>
      <dgm:spPr/>
      <dgm:t>
        <a:bodyPr/>
        <a:lstStyle/>
        <a:p>
          <a:endParaRPr lang="en-US"/>
        </a:p>
      </dgm:t>
    </dgm:pt>
    <dgm:pt modelId="{EBB33DFE-96FA-4E08-B35D-CC1D638EFDB5}" type="sibTrans" cxnId="{068FCB4B-23F8-4F2D-B626-D3397DC1FF7B}">
      <dgm:prSet/>
      <dgm:spPr/>
      <dgm:t>
        <a:bodyPr/>
        <a:lstStyle/>
        <a:p>
          <a:endParaRPr lang="en-US"/>
        </a:p>
      </dgm:t>
    </dgm:pt>
    <dgm:pt modelId="{951647C5-0D7B-44EE-99A8-0CD534CE7874}">
      <dgm:prSet phldrT="[ข้อความ]"/>
      <dgm:spPr/>
      <dgm:t>
        <a:bodyPr/>
        <a:lstStyle/>
        <a:p>
          <a:r>
            <a:rPr lang="th-TH" b="1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ส่วนหัวของโปรแกรม (</a:t>
          </a:r>
          <a:r>
            <a:rPr lang="en-US" b="1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Header File)</a:t>
          </a:r>
        </a:p>
      </dgm:t>
    </dgm:pt>
    <dgm:pt modelId="{3AED58B1-C4BC-4CB6-A1C8-0CBA1F96FAF4}" type="parTrans" cxnId="{CD640C24-316B-4272-B80B-6613B952CCE4}">
      <dgm:prSet/>
      <dgm:spPr/>
      <dgm:t>
        <a:bodyPr/>
        <a:lstStyle/>
        <a:p>
          <a:endParaRPr lang="en-US"/>
        </a:p>
      </dgm:t>
    </dgm:pt>
    <dgm:pt modelId="{5214A4E7-F29B-4797-9467-9B9ED324DF5B}" type="sibTrans" cxnId="{CD640C24-316B-4272-B80B-6613B952CCE4}">
      <dgm:prSet/>
      <dgm:spPr/>
      <dgm:t>
        <a:bodyPr/>
        <a:lstStyle/>
        <a:p>
          <a:endParaRPr lang="en-US"/>
        </a:p>
      </dgm:t>
    </dgm:pt>
    <dgm:pt modelId="{2527E8AA-5EE6-4033-A8AB-4B756DC6251E}" type="pres">
      <dgm:prSet presAssocID="{5422D00C-7971-4E64-B28C-606ED518F5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E784A8-BD05-4D1B-B466-2BAA58FD9177}" type="pres">
      <dgm:prSet presAssocID="{DBEEDDF3-989F-46DA-A2A8-59FACAF00AAC}" presName="composite" presStyleCnt="0"/>
      <dgm:spPr/>
    </dgm:pt>
    <dgm:pt modelId="{147EB876-D2BF-4757-A0CA-25FD9B9D7011}" type="pres">
      <dgm:prSet presAssocID="{DBEEDDF3-989F-46DA-A2A8-59FACAF00AA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4DB54-3A7C-49C8-9107-B8D1085B31FC}" type="pres">
      <dgm:prSet presAssocID="{DBEEDDF3-989F-46DA-A2A8-59FACAF00AAC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8FCB4B-23F8-4F2D-B626-D3397DC1FF7B}" srcId="{5422D00C-7971-4E64-B28C-606ED518F560}" destId="{DBEEDDF3-989F-46DA-A2A8-59FACAF00AAC}" srcOrd="0" destOrd="0" parTransId="{C7A10E4B-D5FD-449F-99F3-79F81C2B2119}" sibTransId="{EBB33DFE-96FA-4E08-B35D-CC1D638EFDB5}"/>
    <dgm:cxn modelId="{38EA6760-BAFB-4C2D-B705-9B052D808D31}" type="presOf" srcId="{DBEEDDF3-989F-46DA-A2A8-59FACAF00AAC}" destId="{147EB876-D2BF-4757-A0CA-25FD9B9D7011}" srcOrd="0" destOrd="0" presId="urn:microsoft.com/office/officeart/2005/8/layout/chevron2"/>
    <dgm:cxn modelId="{DCB00B9E-A1D7-4E3B-B5FD-99D12480918E}" type="presOf" srcId="{5422D00C-7971-4E64-B28C-606ED518F560}" destId="{2527E8AA-5EE6-4033-A8AB-4B756DC6251E}" srcOrd="0" destOrd="0" presId="urn:microsoft.com/office/officeart/2005/8/layout/chevron2"/>
    <dgm:cxn modelId="{CD640C24-316B-4272-B80B-6613B952CCE4}" srcId="{DBEEDDF3-989F-46DA-A2A8-59FACAF00AAC}" destId="{951647C5-0D7B-44EE-99A8-0CD534CE7874}" srcOrd="0" destOrd="0" parTransId="{3AED58B1-C4BC-4CB6-A1C8-0CBA1F96FAF4}" sibTransId="{5214A4E7-F29B-4797-9467-9B9ED324DF5B}"/>
    <dgm:cxn modelId="{730F50B9-1E40-4ACA-9E1D-ABC5DAECE6D1}" type="presOf" srcId="{951647C5-0D7B-44EE-99A8-0CD534CE7874}" destId="{B234DB54-3A7C-49C8-9107-B8D1085B31FC}" srcOrd="0" destOrd="0" presId="urn:microsoft.com/office/officeart/2005/8/layout/chevron2"/>
    <dgm:cxn modelId="{A154F221-6B12-48E9-94FF-266C74745EE9}" type="presParOf" srcId="{2527E8AA-5EE6-4033-A8AB-4B756DC6251E}" destId="{14E784A8-BD05-4D1B-B466-2BAA58FD9177}" srcOrd="0" destOrd="0" presId="urn:microsoft.com/office/officeart/2005/8/layout/chevron2"/>
    <dgm:cxn modelId="{90412887-07EF-4746-81A4-3A9846AE5B48}" type="presParOf" srcId="{14E784A8-BD05-4D1B-B466-2BAA58FD9177}" destId="{147EB876-D2BF-4757-A0CA-25FD9B9D7011}" srcOrd="0" destOrd="0" presId="urn:microsoft.com/office/officeart/2005/8/layout/chevron2"/>
    <dgm:cxn modelId="{85D1037B-D8E1-4EAE-A479-D708510F37B2}" type="presParOf" srcId="{14E784A8-BD05-4D1B-B466-2BAA58FD9177}" destId="{B234DB54-3A7C-49C8-9107-B8D1085B31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F283CD-12E9-4F77-B0A4-90B6E43BDD1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FE3006-1152-44B1-86D6-06D256576909}">
      <dgm:prSet phldrT="[ข้อความ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dia New" pitchFamily="34" charset="-34"/>
              <a:cs typeface="Cordia New" pitchFamily="34" charset="-34"/>
            </a:rPr>
            <a:t>Header File </a:t>
          </a:r>
          <a:r>
            <a:rPr lang="th-TH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dia New" pitchFamily="34" charset="-34"/>
              <a:cs typeface="Cordia New" pitchFamily="34" charset="-34"/>
            </a:rPr>
            <a:t>ที่ใช้ควบคุมฟังก์ชันมาตรฐาน</a:t>
          </a:r>
          <a:endParaRPr lang="en-US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5348406B-D987-4215-86A9-36DD11FEE837}" type="parTrans" cxnId="{1F20C4EC-09E3-4B40-B78C-F04E498047F0}">
      <dgm:prSet/>
      <dgm:spPr/>
      <dgm:t>
        <a:bodyPr/>
        <a:lstStyle/>
        <a:p>
          <a:endParaRPr lang="en-US"/>
        </a:p>
      </dgm:t>
    </dgm:pt>
    <dgm:pt modelId="{85BD6A42-EC22-471D-BBC4-7157865CEFDA}" type="sibTrans" cxnId="{1F20C4EC-09E3-4B40-B78C-F04E498047F0}">
      <dgm:prSet/>
      <dgm:spPr/>
      <dgm:t>
        <a:bodyPr/>
        <a:lstStyle/>
        <a:p>
          <a:endParaRPr lang="en-US"/>
        </a:p>
      </dgm:t>
    </dgm:pt>
    <dgm:pt modelId="{7BA73B2B-B116-408B-91EA-F6F47ACC5DD2}" type="pres">
      <dgm:prSet presAssocID="{0CF283CD-12E9-4F77-B0A4-90B6E43BDD1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307ECF-C60D-4FE4-B550-7D4EC9B0FFB2}" type="pres">
      <dgm:prSet presAssocID="{ACFE3006-1152-44B1-86D6-06D256576909}" presName="parentLin" presStyleCnt="0"/>
      <dgm:spPr/>
    </dgm:pt>
    <dgm:pt modelId="{2742B5F4-F2CB-47D6-BE8B-FE751E5F8F8F}" type="pres">
      <dgm:prSet presAssocID="{ACFE3006-1152-44B1-86D6-06D256576909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5C76D88-9B29-4876-B540-9877791152FC}" type="pres">
      <dgm:prSet presAssocID="{ACFE3006-1152-44B1-86D6-06D256576909}" presName="parentText" presStyleLbl="node1" presStyleIdx="0" presStyleCnt="1" custScaleX="1236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7A8936-3F03-4D2B-8738-7BFE0DFA0B6F}" type="pres">
      <dgm:prSet presAssocID="{ACFE3006-1152-44B1-86D6-06D256576909}" presName="negativeSpace" presStyleCnt="0"/>
      <dgm:spPr/>
    </dgm:pt>
    <dgm:pt modelId="{515364E5-9510-4F3D-AAC3-96CACEC63328}" type="pres">
      <dgm:prSet presAssocID="{ACFE3006-1152-44B1-86D6-06D256576909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A90B404E-5E1C-408D-B8AC-4EDBF571FEBD}" type="presOf" srcId="{ACFE3006-1152-44B1-86D6-06D256576909}" destId="{2742B5F4-F2CB-47D6-BE8B-FE751E5F8F8F}" srcOrd="0" destOrd="0" presId="urn:microsoft.com/office/officeart/2005/8/layout/list1"/>
    <dgm:cxn modelId="{9343FA1C-E58E-42F2-BE6C-98198AA469E8}" type="presOf" srcId="{ACFE3006-1152-44B1-86D6-06D256576909}" destId="{65C76D88-9B29-4876-B540-9877791152FC}" srcOrd="1" destOrd="0" presId="urn:microsoft.com/office/officeart/2005/8/layout/list1"/>
    <dgm:cxn modelId="{E20E3909-3969-4F77-8664-880E32E22B6A}" type="presOf" srcId="{0CF283CD-12E9-4F77-B0A4-90B6E43BDD11}" destId="{7BA73B2B-B116-408B-91EA-F6F47ACC5DD2}" srcOrd="0" destOrd="0" presId="urn:microsoft.com/office/officeart/2005/8/layout/list1"/>
    <dgm:cxn modelId="{1F20C4EC-09E3-4B40-B78C-F04E498047F0}" srcId="{0CF283CD-12E9-4F77-B0A4-90B6E43BDD11}" destId="{ACFE3006-1152-44B1-86D6-06D256576909}" srcOrd="0" destOrd="0" parTransId="{5348406B-D987-4215-86A9-36DD11FEE837}" sibTransId="{85BD6A42-EC22-471D-BBC4-7157865CEFDA}"/>
    <dgm:cxn modelId="{3B52EAD8-6553-48E1-BB27-77A1BD129E36}" type="presParOf" srcId="{7BA73B2B-B116-408B-91EA-F6F47ACC5DD2}" destId="{8C307ECF-C60D-4FE4-B550-7D4EC9B0FFB2}" srcOrd="0" destOrd="0" presId="urn:microsoft.com/office/officeart/2005/8/layout/list1"/>
    <dgm:cxn modelId="{CF4CF54F-1130-4E71-9F7B-72A754EB2520}" type="presParOf" srcId="{8C307ECF-C60D-4FE4-B550-7D4EC9B0FFB2}" destId="{2742B5F4-F2CB-47D6-BE8B-FE751E5F8F8F}" srcOrd="0" destOrd="0" presId="urn:microsoft.com/office/officeart/2005/8/layout/list1"/>
    <dgm:cxn modelId="{F5A8261F-3CE0-4F0E-9CBE-EAAEBCB7204B}" type="presParOf" srcId="{8C307ECF-C60D-4FE4-B550-7D4EC9B0FFB2}" destId="{65C76D88-9B29-4876-B540-9877791152FC}" srcOrd="1" destOrd="0" presId="urn:microsoft.com/office/officeart/2005/8/layout/list1"/>
    <dgm:cxn modelId="{6FC618FF-AF6C-45CE-8EA0-643DA04D7D8C}" type="presParOf" srcId="{7BA73B2B-B116-408B-91EA-F6F47ACC5DD2}" destId="{187A8936-3F03-4D2B-8738-7BFE0DFA0B6F}" srcOrd="1" destOrd="0" presId="urn:microsoft.com/office/officeart/2005/8/layout/list1"/>
    <dgm:cxn modelId="{97267F1E-2033-4B21-A47F-A18171C291FC}" type="presParOf" srcId="{7BA73B2B-B116-408B-91EA-F6F47ACC5DD2}" destId="{515364E5-9510-4F3D-AAC3-96CACEC6332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22D00C-7971-4E64-B28C-606ED518F560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EEDDF3-989F-46DA-A2A8-59FACAF00AAC}">
      <dgm:prSet phldrT="[ข้อความ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C7A10E4B-D5FD-449F-99F3-79F81C2B2119}" type="parTrans" cxnId="{068FCB4B-23F8-4F2D-B626-D3397DC1FF7B}">
      <dgm:prSet/>
      <dgm:spPr/>
      <dgm:t>
        <a:bodyPr/>
        <a:lstStyle/>
        <a:p>
          <a:endParaRPr lang="en-US"/>
        </a:p>
      </dgm:t>
    </dgm:pt>
    <dgm:pt modelId="{EBB33DFE-96FA-4E08-B35D-CC1D638EFDB5}" type="sibTrans" cxnId="{068FCB4B-23F8-4F2D-B626-D3397DC1FF7B}">
      <dgm:prSet/>
      <dgm:spPr/>
      <dgm:t>
        <a:bodyPr/>
        <a:lstStyle/>
        <a:p>
          <a:endParaRPr lang="en-US"/>
        </a:p>
      </dgm:t>
    </dgm:pt>
    <dgm:pt modelId="{951647C5-0D7B-44EE-99A8-0CD534CE7874}">
      <dgm:prSet phldrT="[ข้อความ]"/>
      <dgm:spPr/>
      <dgm:t>
        <a:bodyPr/>
        <a:lstStyle/>
        <a:p>
          <a:r>
            <a:rPr lang="th-TH" b="1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ส่วนของฟังก์ชันหลัก (</a:t>
          </a:r>
          <a:r>
            <a:rPr lang="en-GB" b="1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Main Function)</a:t>
          </a:r>
          <a:endParaRPr lang="en-US" dirty="0"/>
        </a:p>
      </dgm:t>
    </dgm:pt>
    <dgm:pt modelId="{3AED58B1-C4BC-4CB6-A1C8-0CBA1F96FAF4}" type="parTrans" cxnId="{CD640C24-316B-4272-B80B-6613B952CCE4}">
      <dgm:prSet/>
      <dgm:spPr/>
      <dgm:t>
        <a:bodyPr/>
        <a:lstStyle/>
        <a:p>
          <a:endParaRPr lang="en-US"/>
        </a:p>
      </dgm:t>
    </dgm:pt>
    <dgm:pt modelId="{5214A4E7-F29B-4797-9467-9B9ED324DF5B}" type="sibTrans" cxnId="{CD640C24-316B-4272-B80B-6613B952CCE4}">
      <dgm:prSet/>
      <dgm:spPr/>
      <dgm:t>
        <a:bodyPr/>
        <a:lstStyle/>
        <a:p>
          <a:endParaRPr lang="en-US"/>
        </a:p>
      </dgm:t>
    </dgm:pt>
    <dgm:pt modelId="{2527E8AA-5EE6-4033-A8AB-4B756DC6251E}" type="pres">
      <dgm:prSet presAssocID="{5422D00C-7971-4E64-B28C-606ED518F5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E784A8-BD05-4D1B-B466-2BAA58FD9177}" type="pres">
      <dgm:prSet presAssocID="{DBEEDDF3-989F-46DA-A2A8-59FACAF00AAC}" presName="composite" presStyleCnt="0"/>
      <dgm:spPr/>
    </dgm:pt>
    <dgm:pt modelId="{147EB876-D2BF-4757-A0CA-25FD9B9D7011}" type="pres">
      <dgm:prSet presAssocID="{DBEEDDF3-989F-46DA-A2A8-59FACAF00AA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4DB54-3A7C-49C8-9107-B8D1085B31FC}" type="pres">
      <dgm:prSet presAssocID="{DBEEDDF3-989F-46DA-A2A8-59FACAF00AAC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E9C322-A51E-476F-9472-012084275362}" type="presOf" srcId="{951647C5-0D7B-44EE-99A8-0CD534CE7874}" destId="{B234DB54-3A7C-49C8-9107-B8D1085B31FC}" srcOrd="0" destOrd="0" presId="urn:microsoft.com/office/officeart/2005/8/layout/chevron2"/>
    <dgm:cxn modelId="{94A21902-E1A1-4140-B5A3-DD3FECA7A9BC}" type="presOf" srcId="{5422D00C-7971-4E64-B28C-606ED518F560}" destId="{2527E8AA-5EE6-4033-A8AB-4B756DC6251E}" srcOrd="0" destOrd="0" presId="urn:microsoft.com/office/officeart/2005/8/layout/chevron2"/>
    <dgm:cxn modelId="{796E7766-0A77-4EDD-A288-42F11B1FD004}" type="presOf" srcId="{DBEEDDF3-989F-46DA-A2A8-59FACAF00AAC}" destId="{147EB876-D2BF-4757-A0CA-25FD9B9D7011}" srcOrd="0" destOrd="0" presId="urn:microsoft.com/office/officeart/2005/8/layout/chevron2"/>
    <dgm:cxn modelId="{068FCB4B-23F8-4F2D-B626-D3397DC1FF7B}" srcId="{5422D00C-7971-4E64-B28C-606ED518F560}" destId="{DBEEDDF3-989F-46DA-A2A8-59FACAF00AAC}" srcOrd="0" destOrd="0" parTransId="{C7A10E4B-D5FD-449F-99F3-79F81C2B2119}" sibTransId="{EBB33DFE-96FA-4E08-B35D-CC1D638EFDB5}"/>
    <dgm:cxn modelId="{CD640C24-316B-4272-B80B-6613B952CCE4}" srcId="{DBEEDDF3-989F-46DA-A2A8-59FACAF00AAC}" destId="{951647C5-0D7B-44EE-99A8-0CD534CE7874}" srcOrd="0" destOrd="0" parTransId="{3AED58B1-C4BC-4CB6-A1C8-0CBA1F96FAF4}" sibTransId="{5214A4E7-F29B-4797-9467-9B9ED324DF5B}"/>
    <dgm:cxn modelId="{D7B7FC0D-2297-4A64-9F5A-26E097CD20B2}" type="presParOf" srcId="{2527E8AA-5EE6-4033-A8AB-4B756DC6251E}" destId="{14E784A8-BD05-4D1B-B466-2BAA58FD9177}" srcOrd="0" destOrd="0" presId="urn:microsoft.com/office/officeart/2005/8/layout/chevron2"/>
    <dgm:cxn modelId="{4EC0BC0E-F25E-4933-B6B1-834199177F38}" type="presParOf" srcId="{14E784A8-BD05-4D1B-B466-2BAA58FD9177}" destId="{147EB876-D2BF-4757-A0CA-25FD9B9D7011}" srcOrd="0" destOrd="0" presId="urn:microsoft.com/office/officeart/2005/8/layout/chevron2"/>
    <dgm:cxn modelId="{BE449D6D-06A5-48A5-8FDA-14E3CF5E8A12}" type="presParOf" srcId="{14E784A8-BD05-4D1B-B466-2BAA58FD9177}" destId="{B234DB54-3A7C-49C8-9107-B8D1085B31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1989D1-5723-45BF-8365-68810B8805C3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09775145-746C-40A4-8605-E549BF1A426C}">
      <dgm:prSet/>
      <dgm:spPr/>
      <dgm:t>
        <a:bodyPr/>
        <a:lstStyle/>
        <a:p>
          <a:pPr rtl="0"/>
          <a:r>
            <a:rPr lang="th-TH" smtClean="0"/>
            <a:t>การ </a:t>
          </a:r>
          <a:r>
            <a:rPr lang="en-US" smtClean="0"/>
            <a:t>Run </a:t>
          </a:r>
          <a:r>
            <a:rPr lang="th-TH" smtClean="0"/>
            <a:t>หรือ การดูผลลัพธ์</a:t>
          </a:r>
          <a:endParaRPr lang="th-TH"/>
        </a:p>
      </dgm:t>
    </dgm:pt>
    <dgm:pt modelId="{AD60A8DB-7B9F-43A5-873B-21D5AEC49A3A}" type="parTrans" cxnId="{7AB5686D-B377-4EE8-A218-2F589C9F2536}">
      <dgm:prSet/>
      <dgm:spPr/>
      <dgm:t>
        <a:bodyPr/>
        <a:lstStyle/>
        <a:p>
          <a:endParaRPr lang="th-TH"/>
        </a:p>
      </dgm:t>
    </dgm:pt>
    <dgm:pt modelId="{AAE229A9-A00C-41F1-AC6D-044B9ABB735F}" type="sibTrans" cxnId="{7AB5686D-B377-4EE8-A218-2F589C9F2536}">
      <dgm:prSet/>
      <dgm:spPr/>
      <dgm:t>
        <a:bodyPr/>
        <a:lstStyle/>
        <a:p>
          <a:endParaRPr lang="th-TH"/>
        </a:p>
      </dgm:t>
    </dgm:pt>
    <dgm:pt modelId="{A8A52722-0C97-4099-BF85-EA0B78BE9487}" type="pres">
      <dgm:prSet presAssocID="{901989D1-5723-45BF-8365-68810B8805C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CF89BDDB-C79E-4921-AF2D-192267550554}" type="pres">
      <dgm:prSet presAssocID="{09775145-746C-40A4-8605-E549BF1A426C}" presName="composite" presStyleCnt="0"/>
      <dgm:spPr/>
    </dgm:pt>
    <dgm:pt modelId="{B7178992-C530-49EE-9BF8-FA3D7B42871A}" type="pres">
      <dgm:prSet presAssocID="{09775145-746C-40A4-8605-E549BF1A426C}" presName="imgShp" presStyleLbl="fgImgPlace1" presStyleIdx="0" presStyleCnt="1"/>
      <dgm:spPr/>
    </dgm:pt>
    <dgm:pt modelId="{1D51C0E0-CC23-419B-93F7-11DD955BEC2D}" type="pres">
      <dgm:prSet presAssocID="{09775145-746C-40A4-8605-E549BF1A426C}" presName="txShp" presStyleLbl="node1" presStyleIdx="0" presStyleCnt="1" custScaleX="9549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AB5686D-B377-4EE8-A218-2F589C9F2536}" srcId="{901989D1-5723-45BF-8365-68810B8805C3}" destId="{09775145-746C-40A4-8605-E549BF1A426C}" srcOrd="0" destOrd="0" parTransId="{AD60A8DB-7B9F-43A5-873B-21D5AEC49A3A}" sibTransId="{AAE229A9-A00C-41F1-AC6D-044B9ABB735F}"/>
    <dgm:cxn modelId="{9CFE4B0E-6B97-490F-9548-AB03DE234317}" type="presOf" srcId="{901989D1-5723-45BF-8365-68810B8805C3}" destId="{A8A52722-0C97-4099-BF85-EA0B78BE9487}" srcOrd="0" destOrd="0" presId="urn:microsoft.com/office/officeart/2005/8/layout/vList3"/>
    <dgm:cxn modelId="{064291AA-4490-4619-A654-03B59029B11E}" type="presOf" srcId="{09775145-746C-40A4-8605-E549BF1A426C}" destId="{1D51C0E0-CC23-419B-93F7-11DD955BEC2D}" srcOrd="0" destOrd="0" presId="urn:microsoft.com/office/officeart/2005/8/layout/vList3"/>
    <dgm:cxn modelId="{5B038081-5AA7-44FC-8FA3-7E2B2DF9AFFE}" type="presParOf" srcId="{A8A52722-0C97-4099-BF85-EA0B78BE9487}" destId="{CF89BDDB-C79E-4921-AF2D-192267550554}" srcOrd="0" destOrd="0" presId="urn:microsoft.com/office/officeart/2005/8/layout/vList3"/>
    <dgm:cxn modelId="{F2CA4F18-9BB2-4C67-A4FB-06D2C69925FF}" type="presParOf" srcId="{CF89BDDB-C79E-4921-AF2D-192267550554}" destId="{B7178992-C530-49EE-9BF8-FA3D7B42871A}" srcOrd="0" destOrd="0" presId="urn:microsoft.com/office/officeart/2005/8/layout/vList3"/>
    <dgm:cxn modelId="{C8D793BD-ADD9-4D08-A6C0-7DABEE7EAB88}" type="presParOf" srcId="{CF89BDDB-C79E-4921-AF2D-192267550554}" destId="{1D51C0E0-CC23-419B-93F7-11DD955BEC2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67DC6-8596-4606-B823-178969E4F268}">
      <dsp:nvSpPr>
        <dsp:cNvPr id="0" name=""/>
        <dsp:cNvSpPr/>
      </dsp:nvSpPr>
      <dsp:spPr>
        <a:xfrm rot="10800000">
          <a:off x="1158458" y="0"/>
          <a:ext cx="3464775" cy="114300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35" tIns="186690" rIns="348488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900" b="0" kern="1200" baseline="0" dirty="0" smtClean="0"/>
            <a:t>ตัวอย่างภาษาซี</a:t>
          </a:r>
          <a:endParaRPr lang="th-TH" sz="4900" b="0" kern="1200" baseline="0" dirty="0"/>
        </a:p>
      </dsp:txBody>
      <dsp:txXfrm rot="10800000">
        <a:off x="1444210" y="0"/>
        <a:ext cx="3179023" cy="1143008"/>
      </dsp:txXfrm>
    </dsp:sp>
    <dsp:sp modelId="{DB4E9CD7-39DA-4010-BC75-ACD86089FB7F}">
      <dsp:nvSpPr>
        <dsp:cNvPr id="0" name=""/>
        <dsp:cNvSpPr/>
      </dsp:nvSpPr>
      <dsp:spPr>
        <a:xfrm>
          <a:off x="586954" y="0"/>
          <a:ext cx="1143008" cy="114300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EB876-D2BF-4757-A0CA-25FD9B9D7011}">
      <dsp:nvSpPr>
        <dsp:cNvPr id="0" name=""/>
        <dsp:cNvSpPr/>
      </dsp:nvSpPr>
      <dsp:spPr>
        <a:xfrm rot="5400000">
          <a:off x="-182166" y="182166"/>
          <a:ext cx="1214446" cy="85011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</a:t>
          </a:r>
          <a:endParaRPr lang="en-US" sz="2400" kern="1200" dirty="0"/>
        </a:p>
      </dsp:txBody>
      <dsp:txXfrm rot="-5400000">
        <a:off x="1" y="425055"/>
        <a:ext cx="850112" cy="364334"/>
      </dsp:txXfrm>
    </dsp:sp>
    <dsp:sp modelId="{B234DB54-3A7C-49C8-9107-B8D1085B31FC}">
      <dsp:nvSpPr>
        <dsp:cNvPr id="0" name=""/>
        <dsp:cNvSpPr/>
      </dsp:nvSpPr>
      <dsp:spPr>
        <a:xfrm rot="5400000">
          <a:off x="2423534" y="-1573421"/>
          <a:ext cx="789389" cy="39362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600" b="1" kern="1200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ส่วนหัวของโปรแกรม (</a:t>
          </a:r>
          <a:r>
            <a:rPr lang="en-US" sz="2600" b="1" kern="1200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Header File)</a:t>
          </a:r>
        </a:p>
      </dsp:txBody>
      <dsp:txXfrm rot="-5400000">
        <a:off x="850113" y="38535"/>
        <a:ext cx="3897698" cy="712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364E5-9510-4F3D-AAC3-96CACEC63328}">
      <dsp:nvSpPr>
        <dsp:cNvPr id="0" name=""/>
        <dsp:cNvSpPr/>
      </dsp:nvSpPr>
      <dsp:spPr>
        <a:xfrm>
          <a:off x="0" y="425344"/>
          <a:ext cx="6405586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76D88-9B29-4876-B540-9877791152FC}">
      <dsp:nvSpPr>
        <dsp:cNvPr id="0" name=""/>
        <dsp:cNvSpPr/>
      </dsp:nvSpPr>
      <dsp:spPr>
        <a:xfrm>
          <a:off x="319966" y="12063"/>
          <a:ext cx="5538134" cy="826560"/>
        </a:xfrm>
        <a:prstGeom prst="roundRect">
          <a:avLst/>
        </a:prstGeom>
        <a:gradFill rotWithShape="1">
          <a:gsLst>
            <a:gs pos="0">
              <a:schemeClr val="accent1">
                <a:tint val="35000"/>
                <a:satMod val="260000"/>
              </a:schemeClr>
            </a:gs>
            <a:gs pos="30000">
              <a:schemeClr val="accent1">
                <a:tint val="38000"/>
                <a:satMod val="260000"/>
              </a:schemeClr>
            </a:gs>
            <a:gs pos="75000">
              <a:schemeClr val="accent1">
                <a:tint val="55000"/>
                <a:satMod val="255000"/>
              </a:schemeClr>
            </a:gs>
            <a:gs pos="100000">
              <a:schemeClr val="accent1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69481" tIns="0" rIns="16948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dia New" pitchFamily="34" charset="-34"/>
              <a:cs typeface="Cordia New" pitchFamily="34" charset="-34"/>
            </a:rPr>
            <a:t>Header File </a:t>
          </a:r>
          <a:r>
            <a:rPr lang="th-TH" sz="2800" b="1" kern="1200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dia New" pitchFamily="34" charset="-34"/>
              <a:cs typeface="Cordia New" pitchFamily="34" charset="-34"/>
            </a:rPr>
            <a:t>ที่ใช้ควบคุมฟังก์ชันมาตรฐาน</a:t>
          </a:r>
          <a:endParaRPr lang="en-US" sz="28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360315" y="52412"/>
        <a:ext cx="5457436" cy="7458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EB876-D2BF-4757-A0CA-25FD9B9D7011}">
      <dsp:nvSpPr>
        <dsp:cNvPr id="0" name=""/>
        <dsp:cNvSpPr/>
      </dsp:nvSpPr>
      <dsp:spPr>
        <a:xfrm rot="5400000">
          <a:off x="-182166" y="182166"/>
          <a:ext cx="1214446" cy="85011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2</a:t>
          </a:r>
          <a:endParaRPr lang="en-US" sz="2400" kern="1200" dirty="0"/>
        </a:p>
      </dsp:txBody>
      <dsp:txXfrm rot="-5400000">
        <a:off x="1" y="425055"/>
        <a:ext cx="850112" cy="364334"/>
      </dsp:txXfrm>
    </dsp:sp>
    <dsp:sp modelId="{B234DB54-3A7C-49C8-9107-B8D1085B31FC}">
      <dsp:nvSpPr>
        <dsp:cNvPr id="0" name=""/>
        <dsp:cNvSpPr/>
      </dsp:nvSpPr>
      <dsp:spPr>
        <a:xfrm rot="5400000">
          <a:off x="2530691" y="-1680578"/>
          <a:ext cx="789389" cy="41505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600" b="1" kern="1200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ส่วนของฟังก์ชันหลัก (</a:t>
          </a:r>
          <a:r>
            <a:rPr lang="en-GB" sz="2600" b="1" kern="1200" dirty="0" smtClean="0">
              <a:solidFill>
                <a:srgbClr val="003399"/>
              </a:solidFill>
              <a:latin typeface="Cordia New" pitchFamily="34" charset="-34"/>
              <a:cs typeface="Cordia New" pitchFamily="34" charset="-34"/>
            </a:rPr>
            <a:t>Main Function)</a:t>
          </a:r>
          <a:endParaRPr lang="en-US" sz="2600" kern="1200" dirty="0"/>
        </a:p>
      </dsp:txBody>
      <dsp:txXfrm rot="-5400000">
        <a:off x="850113" y="38535"/>
        <a:ext cx="4112012" cy="7123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1C0E0-CC23-419B-93F7-11DD955BEC2D}">
      <dsp:nvSpPr>
        <dsp:cNvPr id="0" name=""/>
        <dsp:cNvSpPr/>
      </dsp:nvSpPr>
      <dsp:spPr>
        <a:xfrm rot="10800000">
          <a:off x="1756935" y="0"/>
          <a:ext cx="4790627" cy="129540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235" tIns="144780" rIns="270256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800" kern="1200" smtClean="0"/>
            <a:t>การ </a:t>
          </a:r>
          <a:r>
            <a:rPr lang="en-US" sz="3800" kern="1200" smtClean="0"/>
            <a:t>Run </a:t>
          </a:r>
          <a:r>
            <a:rPr lang="th-TH" sz="3800" kern="1200" smtClean="0"/>
            <a:t>หรือ การดูผลลัพธ์</a:t>
          </a:r>
          <a:endParaRPr lang="th-TH" sz="3800" kern="1200"/>
        </a:p>
      </dsp:txBody>
      <dsp:txXfrm rot="10800000">
        <a:off x="2080785" y="0"/>
        <a:ext cx="4466777" cy="1295400"/>
      </dsp:txXfrm>
    </dsp:sp>
    <dsp:sp modelId="{B7178992-C530-49EE-9BF8-FA3D7B42871A}">
      <dsp:nvSpPr>
        <dsp:cNvPr id="0" name=""/>
        <dsp:cNvSpPr/>
      </dsp:nvSpPr>
      <dsp:spPr>
        <a:xfrm>
          <a:off x="996236" y="0"/>
          <a:ext cx="1295400" cy="1295400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5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5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608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2986087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608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9517063"/>
            <a:ext cx="2986087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075DBC-7011-4522-9DB1-1A4A8754579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5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608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6087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680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60913"/>
            <a:ext cx="5510213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608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9517063"/>
            <a:ext cx="2986087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8F4250A-E0D2-4BB4-A986-5E1FD2E68FC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0307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F12EB83-808E-4001-8410-42159CA5ABF5}" type="slidenum">
              <a:rPr lang="en-US" sz="1200" smtClean="0"/>
              <a:pPr eaLnBrk="1" hangingPunct="1"/>
              <a:t>1</a:t>
            </a:fld>
            <a:endParaRPr lang="th-TH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D74AE45-31E4-4FA0-B058-0DE03DD68789}" type="slidenum">
              <a:rPr lang="en-US" sz="1200" smtClean="0"/>
              <a:pPr eaLnBrk="1" hangingPunct="1"/>
              <a:t>18</a:t>
            </a:fld>
            <a:endParaRPr lang="th-TH" sz="1200" smtClean="0"/>
          </a:p>
        </p:txBody>
      </p:sp>
      <p:sp>
        <p:nvSpPr>
          <p:cNvPr id="788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8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136DA93A-79E8-449B-BD04-DBE9018BB502}" type="slidenum">
              <a:rPr lang="en-US" sz="1200" smtClean="0"/>
              <a:pPr eaLnBrk="1" hangingPunct="1"/>
              <a:t>37</a:t>
            </a:fld>
            <a:endParaRPr lang="th-TH" sz="12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A7EC60E0-DD98-43DD-A7C2-B7D12AE5656C}" type="slidenum">
              <a:rPr lang="en-US" sz="1200" smtClean="0"/>
              <a:pPr eaLnBrk="1" hangingPunct="1"/>
              <a:t>67</a:t>
            </a:fld>
            <a:endParaRPr lang="th-TH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วงรี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วงรี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วงรี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22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23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24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2343E-2BDB-4A59-B6AA-0A6CADCCE8ED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650711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5" name="ตัวยึดหมายเลขภาพนิ่ง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1A2B6A9-7E23-4DAC-8CDC-685201B39A70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  <p:sp>
        <p:nvSpPr>
          <p:cNvPr id="6" name="ตัวยึดท้ายกระดาษ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</p:spTree>
    <p:extLst>
      <p:ext uri="{BB962C8B-B14F-4D97-AF65-F5344CB8AC3E}">
        <p14:creationId xmlns:p14="http://schemas.microsoft.com/office/powerpoint/2010/main" val="36883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วงรี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วงรี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วงรี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วงรี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วงรี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0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21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22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09928-D8E3-41C3-BBB7-96D5D02E53BF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574760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6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7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D3F95-453C-4A1F-86E3-8E689793D523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17944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8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9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CA14D-170F-4719-B12D-FD6B6099E700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53473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4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9B9E2A8-DEBF-46CF-9543-A85F9C5A2E9A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  <p:sp>
        <p:nvSpPr>
          <p:cNvPr id="5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</p:spTree>
    <p:extLst>
      <p:ext uri="{BB962C8B-B14F-4D97-AF65-F5344CB8AC3E}">
        <p14:creationId xmlns:p14="http://schemas.microsoft.com/office/powerpoint/2010/main" val="2496332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4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28A18-3215-4851-9357-44062630AF00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60441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ตัวเชื่อมต่อตรง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7" name="ตัวเชื่อมต่อตรง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8" name="ตัวเชื่อมต่อตรง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ตัวเชื่อมต่อตรง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1" name="วงรี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2" name="ตัวยึดวันที่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13" name="ตัวยึดหมายเลขภาพนิ่ง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DACBA62-A6D5-4DCE-BC3D-DB07F5869CC7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  <p:sp>
        <p:nvSpPr>
          <p:cNvPr id="14" name="ตัวยึดท้ายกระดาษ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</p:spTree>
    <p:extLst>
      <p:ext uri="{BB962C8B-B14F-4D97-AF65-F5344CB8AC3E}">
        <p14:creationId xmlns:p14="http://schemas.microsoft.com/office/powerpoint/2010/main" val="1016081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วงรี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ตัวเชื่อมต่อตรง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ตัวเชื่อมต่อตรง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ตัวเชื่อมต่อตรง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2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13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6ADDAF1-B371-4B91-A4F8-3AB169C45D06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  <p:sp>
        <p:nvSpPr>
          <p:cNvPr id="14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</p:spTree>
    <p:extLst>
      <p:ext uri="{BB962C8B-B14F-4D97-AF65-F5344CB8AC3E}">
        <p14:creationId xmlns:p14="http://schemas.microsoft.com/office/powerpoint/2010/main" val="374988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5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6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A0D5F-171B-46DC-960D-E66C0F9BCEA7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872849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5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6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C08F8-FD33-4A29-86BC-E06DB2AEC3A3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918791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7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8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B603E-8C8C-4A7A-AAE7-9F7D8044739D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11072938"/>
      </p:ext>
    </p:extLst>
  </p:cSld>
  <p:clrMapOvr>
    <a:masterClrMapping/>
  </p:clrMapOvr>
  <p:transition>
    <p:randomBa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6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7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3EC6F-FC61-44E6-9E91-0D975ABDAF85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695598180"/>
      </p:ext>
    </p:extLst>
  </p:cSld>
  <p:clrMapOvr>
    <a:masterClrMapping/>
  </p:clrMapOvr>
  <p:transition>
    <p:randomBa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>
            <a:normAutofit/>
          </a:bodyPr>
          <a:lstStyle/>
          <a:p>
            <a:pPr lvl="0"/>
            <a:endParaRPr lang="th-TH" noProof="0" smtClean="0"/>
          </a:p>
        </p:txBody>
      </p:sp>
      <p:sp>
        <p:nvSpPr>
          <p:cNvPr id="4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5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6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FF55D-6B81-4553-A619-55DCF0FEBB8D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232974448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28" name="ตัวยึดข้อความ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th-TH" alt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th-TH" altLang="en-US" dirty="0"/>
              <a:t>3204-2008 การเขียนโปรแกรมภาษาซี             </a:t>
            </a:r>
            <a:r>
              <a:rPr lang="th-TH" altLang="en-US" dirty="0" smtClean="0"/>
              <a:t>อ.ชินะสิทธิ์ มณีเบญจรัตน์</a:t>
            </a:r>
            <a:endParaRPr lang="th-TH" altLang="en-US" dirty="0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32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4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2" name="วงรี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FFBE8418-731C-4603-8F64-073F54EA0B9B}" type="slidenum">
              <a:rPr lang="en-US" altLang="en-US"/>
              <a:pPr>
                <a:defRPr/>
              </a:pPr>
              <a:t>‹#›</a:t>
            </a:fld>
            <a:endParaRPr lang="th-TH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896" r:id="rId4"/>
    <p:sldLayoutId id="2147483897" r:id="rId5"/>
    <p:sldLayoutId id="2147483907" r:id="rId6"/>
    <p:sldLayoutId id="2147483898" r:id="rId7"/>
    <p:sldLayoutId id="2147483908" r:id="rId8"/>
    <p:sldLayoutId id="2147483909" r:id="rId9"/>
    <p:sldLayoutId id="2147483899" r:id="rId10"/>
    <p:sldLayoutId id="2147483900" r:id="rId11"/>
    <p:sldLayoutId id="2147483901" r:id="rId12"/>
    <p:sldLayoutId id="2147483902" r:id="rId13"/>
    <p:sldLayoutId id="2147483903" r:id="rId14"/>
  </p:sldLayoutIdLst>
  <p:transition>
    <p:randomBar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KodchiangUPC" pitchFamily="18" charset="-34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71688" y="2071688"/>
            <a:ext cx="6643687" cy="27146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8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โครงสร้างภาษาซีเบื้องต้น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71688" y="785813"/>
            <a:ext cx="6357937" cy="714375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60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3202-2008 </a:t>
            </a:r>
            <a:r>
              <a:rPr lang="th-TH" sz="60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การเขียนโปรแกรมภาษาซี</a:t>
            </a:r>
          </a:p>
        </p:txBody>
      </p:sp>
      <p:sp>
        <p:nvSpPr>
          <p:cNvPr id="819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E4DA7F51-0E37-47E7-AA46-2C9D4F8E31EC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8197" name="ตัวแทนท้ายกระดาษ 1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ตัวยึดหมายเลขภาพนิ่ง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43484EF-E936-4971-92F6-44D80B9452BB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 l="19922" t="13125" r="46680" b="38125"/>
          <a:stretch>
            <a:fillRect/>
          </a:stretch>
        </p:blipFill>
        <p:spPr bwMode="auto">
          <a:xfrm>
            <a:off x="2428875" y="1428750"/>
            <a:ext cx="5559425" cy="5072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ไดอะแกรม 6"/>
          <p:cNvGraphicFramePr/>
          <p:nvPr/>
        </p:nvGraphicFramePr>
        <p:xfrm>
          <a:off x="3933812" y="0"/>
          <a:ext cx="521018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วงเล็บปีกกาซ้าย 7"/>
          <p:cNvSpPr/>
          <p:nvPr/>
        </p:nvSpPr>
        <p:spPr>
          <a:xfrm>
            <a:off x="2000250" y="1500188"/>
            <a:ext cx="357188" cy="1357312"/>
          </a:xfrm>
          <a:prstGeom prst="leftBrace">
            <a:avLst>
              <a:gd name="adj1" fmla="val 10000"/>
              <a:gd name="adj2" fmla="val 468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วงเล็บปีกกาซ้าย 8"/>
          <p:cNvSpPr/>
          <p:nvPr/>
        </p:nvSpPr>
        <p:spPr>
          <a:xfrm>
            <a:off x="2000250" y="3071813"/>
            <a:ext cx="357188" cy="3357562"/>
          </a:xfrm>
          <a:prstGeom prst="leftBrace">
            <a:avLst>
              <a:gd name="adj1" fmla="val 32400"/>
              <a:gd name="adj2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รูปเจ็ดเหลี่ยม 9"/>
          <p:cNvSpPr/>
          <p:nvPr/>
        </p:nvSpPr>
        <p:spPr>
          <a:xfrm>
            <a:off x="1214438" y="1857375"/>
            <a:ext cx="642937" cy="57150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1</a:t>
            </a:r>
          </a:p>
        </p:txBody>
      </p:sp>
      <p:sp>
        <p:nvSpPr>
          <p:cNvPr id="11" name="รูปเจ็ดเหลี่ยม 10"/>
          <p:cNvSpPr/>
          <p:nvPr/>
        </p:nvSpPr>
        <p:spPr>
          <a:xfrm>
            <a:off x="1285875" y="4500563"/>
            <a:ext cx="642938" cy="57150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</a:t>
            </a:r>
          </a:p>
        </p:txBody>
      </p:sp>
      <p:sp>
        <p:nvSpPr>
          <p:cNvPr id="9225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14625" y="214313"/>
            <a:ext cx="6038850" cy="714375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ส่วนประกอบในโครงสร้างภาษาซี</a:t>
            </a:r>
          </a:p>
        </p:txBody>
      </p:sp>
      <p:sp>
        <p:nvSpPr>
          <p:cNvPr id="10243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07312045-E3ED-4102-8BFD-45CBDB81BB5D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4099" name="Text Box 9"/>
          <p:cNvSpPr txBox="1">
            <a:spLocks noChangeArrowheads="1"/>
          </p:cNvSpPr>
          <p:nvPr/>
        </p:nvSpPr>
        <p:spPr bwMode="auto">
          <a:xfrm>
            <a:off x="285750" y="1643063"/>
            <a:ext cx="8424863" cy="40941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thaiDist">
              <a:defRPr/>
            </a:pPr>
            <a:r>
              <a:rPr lang="th-TH" sz="1000" dirty="0">
                <a:latin typeface="Cordia New" pitchFamily="34" charset="-34"/>
                <a:cs typeface="Cordia New" pitchFamily="34" charset="-34"/>
              </a:rPr>
              <a:t>	</a:t>
            </a:r>
          </a:p>
          <a:p>
            <a:pPr algn="thaiDist">
              <a:defRPr/>
            </a:pPr>
            <a:r>
              <a:rPr lang="th-TH" sz="2500" dirty="0">
                <a:latin typeface="Cordia New" pitchFamily="34" charset="-34"/>
                <a:cs typeface="Cordia New" pitchFamily="34" charset="-34"/>
              </a:rPr>
              <a:t>	หรือเรียกว่า </a:t>
            </a:r>
            <a:r>
              <a:rPr lang="th-TH" sz="2500" dirty="0" err="1">
                <a:latin typeface="Cordia New" pitchFamily="34" charset="-34"/>
                <a:cs typeface="Cordia New" pitchFamily="34" charset="-34"/>
              </a:rPr>
              <a:t>ปรี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โปรเซสเซอร์ ได</a:t>
            </a:r>
            <a:r>
              <a:rPr lang="th-TH" sz="2500" dirty="0" err="1">
                <a:latin typeface="Cordia New" pitchFamily="34" charset="-34"/>
                <a:cs typeface="Cordia New" pitchFamily="34" charset="-34"/>
              </a:rPr>
              <a:t>เรกทีฟ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Preprocessor Directive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) ใช้ระบุชื่อ</a:t>
            </a:r>
            <a:r>
              <a:rPr lang="th-TH" sz="2500" dirty="0" err="1">
                <a:latin typeface="Cordia New" pitchFamily="34" charset="-34"/>
                <a:cs typeface="Cordia New" pitchFamily="34" charset="-34"/>
              </a:rPr>
              <a:t>เฮดเดอร์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ไฟล์ ควบคุมการทำงานของฟังก์ชันมาตรฐานที่ถูกเรียกใช้งานในส่วนของ </a:t>
            </a:r>
            <a:r>
              <a:rPr lang="en-GB" sz="2500" dirty="0">
                <a:latin typeface="Cordia New" pitchFamily="34" charset="-34"/>
                <a:cs typeface="Cordia New" pitchFamily="34" charset="-34"/>
              </a:rPr>
              <a:t>main( )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2500" dirty="0" err="1">
                <a:latin typeface="Cordia New" pitchFamily="34" charset="-34"/>
                <a:cs typeface="Cordia New" pitchFamily="34" charset="-34"/>
              </a:rPr>
              <a:t>เฮดเดอร์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ไฟล์มีชนิดเป็น </a:t>
            </a:r>
            <a:r>
              <a:rPr lang="en-GB" sz="2500" dirty="0">
                <a:latin typeface="Cordia New" pitchFamily="34" charset="-34"/>
                <a:cs typeface="Cordia New" pitchFamily="34" charset="-34"/>
              </a:rPr>
              <a:t>.h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จัดเก็บในไลบรารีฟังก์ชัน  ซึ่งต้องศึกษาว่าฟังก์ชันที่ใช้งานนั้นอยู่ใน</a:t>
            </a:r>
            <a:r>
              <a:rPr lang="th-TH" sz="2500" dirty="0" err="1">
                <a:latin typeface="Cordia New" pitchFamily="34" charset="-34"/>
                <a:cs typeface="Cordia New" pitchFamily="34" charset="-34"/>
              </a:rPr>
              <a:t>เฮดเดอร์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ไฟล์ชื่ออะไร จึงจะเรียกใช้งานได้ถูกต้อง นิยมใช้รูปแบบคำสั่ง ดังนี้ </a:t>
            </a:r>
          </a:p>
          <a:p>
            <a:pPr algn="thaiDist"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endParaRPr lang="th-TH" sz="2500" dirty="0">
              <a:latin typeface="Cordia New" pitchFamily="34" charset="-34"/>
              <a:cs typeface="Cordia New" pitchFamily="34" charset="-34"/>
            </a:endParaRPr>
          </a:p>
          <a:p>
            <a:pPr algn="thaiDist">
              <a:defRPr/>
            </a:pPr>
            <a:r>
              <a:rPr lang="th-TH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2500" b="1" dirty="0">
                <a:latin typeface="Cordia New" pitchFamily="34" charset="-34"/>
                <a:cs typeface="Cordia New" pitchFamily="34" charset="-34"/>
              </a:rPr>
              <a:t>รูปแบบ</a:t>
            </a:r>
          </a:p>
          <a:p>
            <a:pPr algn="thaiDist">
              <a:defRPr/>
            </a:pPr>
            <a:endParaRPr lang="en-US" sz="2500" dirty="0">
              <a:latin typeface="Cordia New" pitchFamily="34" charset="-34"/>
              <a:cs typeface="Cordia New" pitchFamily="34" charset="-34"/>
            </a:endParaRPr>
          </a:p>
          <a:p>
            <a:pPr algn="thaiDist"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2500" b="1" dirty="0">
                <a:latin typeface="Cordia New" pitchFamily="34" charset="-34"/>
                <a:cs typeface="Cordia New" pitchFamily="34" charset="-34"/>
              </a:rPr>
              <a:t>อธิบาย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  </a:t>
            </a:r>
            <a:r>
              <a:rPr lang="en-GB" sz="2500" dirty="0" err="1">
                <a:latin typeface="Cordia New" pitchFamily="34" charset="-34"/>
                <a:cs typeface="Cordia New" pitchFamily="34" charset="-34"/>
              </a:rPr>
              <a:t>header_name</a:t>
            </a:r>
            <a:r>
              <a:rPr lang="en-GB" sz="25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ชื่อ</a:t>
            </a:r>
            <a:r>
              <a:rPr lang="th-TH" sz="2500" dirty="0" err="1">
                <a:latin typeface="Cordia New" pitchFamily="34" charset="-34"/>
                <a:cs typeface="Cordia New" pitchFamily="34" charset="-34"/>
              </a:rPr>
              <a:t>เฮดเดอร์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ไฟล์ที่ควบคุมฟังก์ชันมาตรฐาน เช่น ฟังก์ชัน </a:t>
            </a:r>
            <a:r>
              <a:rPr lang="en-GB" sz="2500" dirty="0">
                <a:latin typeface="Cordia New" pitchFamily="34" charset="-34"/>
                <a:cs typeface="Cordia New" pitchFamily="34" charset="-34"/>
              </a:rPr>
              <a:t>		             </a:t>
            </a:r>
            <a:r>
              <a:rPr lang="en-GB" sz="2500" dirty="0" err="1"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GB" sz="25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ใช้ควบคุมการแสดงผล จัดเก็บในไลบรารีชื่อ 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#</a:t>
            </a:r>
            <a:r>
              <a:rPr lang="en-GB" sz="2500" dirty="0">
                <a:latin typeface="Cordia New" pitchFamily="34" charset="-34"/>
                <a:cs typeface="Cordia New" pitchFamily="34" charset="-34"/>
              </a:rPr>
              <a:t>include &lt;</a:t>
            </a:r>
            <a:r>
              <a:rPr lang="en-GB" sz="2500" dirty="0" err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GB" sz="2500" dirty="0">
                <a:latin typeface="Cordia New" pitchFamily="34" charset="-34"/>
                <a:cs typeface="Cordia New" pitchFamily="34" charset="-34"/>
              </a:rPr>
              <a:t>&gt;</a:t>
            </a:r>
            <a:endParaRPr lang="th-TH" sz="2500" dirty="0">
              <a:latin typeface="Cordia New" pitchFamily="34" charset="-34"/>
              <a:cs typeface="Cordia New" pitchFamily="34" charset="-34"/>
            </a:endParaRPr>
          </a:p>
          <a:p>
            <a:pPr algn="thaiDist">
              <a:defRPr/>
            </a:pPr>
            <a:r>
              <a:rPr lang="th-TH" sz="2500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	</a:t>
            </a:r>
            <a:endParaRPr lang="th-TH" sz="25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2285984" y="3643314"/>
            <a:ext cx="5400675" cy="4778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500" b="1" dirty="0">
                <a:latin typeface="Cordia New" pitchFamily="34" charset="-34"/>
                <a:cs typeface="Cordia New" pitchFamily="34" charset="-34"/>
              </a:rPr>
              <a:t>#include &lt;</a:t>
            </a:r>
            <a:r>
              <a:rPr lang="en-US" sz="2500" b="1" dirty="0" err="1">
                <a:latin typeface="Cordia New" pitchFamily="34" charset="-34"/>
                <a:cs typeface="Cordia New" pitchFamily="34" charset="-34"/>
              </a:rPr>
              <a:t>header_name</a:t>
            </a:r>
            <a:r>
              <a:rPr lang="en-US" sz="2500" b="1" dirty="0">
                <a:latin typeface="Cordia New" pitchFamily="34" charset="-34"/>
                <a:cs typeface="Cordia New" pitchFamily="34" charset="-34"/>
              </a:rPr>
              <a:t>&gt; </a:t>
            </a:r>
            <a:r>
              <a:rPr lang="th-TH" sz="2500" b="1" dirty="0">
                <a:latin typeface="Cordia New" pitchFamily="34" charset="-34"/>
                <a:cs typeface="Cordia New" pitchFamily="34" charset="-34"/>
              </a:rPr>
              <a:t>หรือ </a:t>
            </a:r>
            <a:r>
              <a:rPr lang="en-US" sz="2500" b="1" dirty="0">
                <a:latin typeface="Cordia New" pitchFamily="34" charset="-34"/>
                <a:cs typeface="Cordia New" pitchFamily="34" charset="-34"/>
              </a:rPr>
              <a:t>#include “</a:t>
            </a:r>
            <a:r>
              <a:rPr lang="en-US" sz="2500" b="1" dirty="0" err="1">
                <a:latin typeface="Cordia New" pitchFamily="34" charset="-34"/>
                <a:cs typeface="Cordia New" pitchFamily="34" charset="-34"/>
              </a:rPr>
              <a:t>header_name</a:t>
            </a:r>
            <a:r>
              <a:rPr lang="en-US" sz="2500" b="1" dirty="0">
                <a:latin typeface="Cordia New" pitchFamily="34" charset="-34"/>
                <a:cs typeface="Cordia New" pitchFamily="34" charset="-34"/>
              </a:rPr>
              <a:t>”</a:t>
            </a:r>
            <a:r>
              <a:rPr lang="th-TH" sz="2500" b="1" dirty="0">
                <a:latin typeface="Cordia New" pitchFamily="34" charset="-34"/>
                <a:cs typeface="Cordia New" pitchFamily="34" charset="-34"/>
              </a:rPr>
              <a:t> </a:t>
            </a:r>
            <a:endParaRPr lang="th-TH" sz="2500" dirty="0">
              <a:latin typeface="Cordia New" pitchFamily="34" charset="-34"/>
              <a:cs typeface="Cordia New" pitchFamily="34" charset="-34"/>
            </a:endParaRPr>
          </a:p>
        </p:txBody>
      </p:sp>
      <p:graphicFrame>
        <p:nvGraphicFramePr>
          <p:cNvPr id="8" name="ไดอะแกรม 7"/>
          <p:cNvGraphicFramePr/>
          <p:nvPr/>
        </p:nvGraphicFramePr>
        <p:xfrm>
          <a:off x="428596" y="928670"/>
          <a:ext cx="4786346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9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AAFB45F3-43A1-4C4E-82FB-1CF244810D12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573463" y="3573463"/>
            <a:ext cx="2287587" cy="2378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#include &lt;</a:t>
            </a:r>
            <a:r>
              <a:rPr lang="en-US" sz="3000" dirty="0" err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 sz="3000" dirty="0">
                <a:latin typeface="Cordia New" pitchFamily="34" charset="-34"/>
                <a:cs typeface="Cordia New" pitchFamily="34" charset="-34"/>
              </a:rPr>
              <a:t>&gt;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main()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               {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               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                }</a:t>
            </a:r>
            <a:endParaRPr lang="th-TH" sz="30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3492500" y="3573463"/>
            <a:ext cx="2447925" cy="504825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28625" y="571500"/>
            <a:ext cx="7929563" cy="20621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thaiDist">
              <a:defRPr/>
            </a:pPr>
            <a:r>
              <a:rPr lang="th-TH" sz="3200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รูปแบบการเขียน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 คือ </a:t>
            </a:r>
            <a:r>
              <a:rPr lang="en-US" sz="3200" dirty="0">
                <a:latin typeface="Cordia New" pitchFamily="34" charset="-34"/>
                <a:cs typeface="Cordia New" pitchFamily="34" charset="-34"/>
              </a:rPr>
              <a:t>#include 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แล้วตามด้วยชื่อไฟล์</a:t>
            </a:r>
          </a:p>
          <a:p>
            <a:pPr algn="thaiDist">
              <a:defRPr/>
            </a:pPr>
            <a:r>
              <a:rPr lang="th-TH" sz="3200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เช่น</a:t>
            </a:r>
          </a:p>
          <a:p>
            <a:pPr algn="thaiDist">
              <a:defRPr/>
            </a:pPr>
            <a:r>
              <a:rPr lang="th-TH" sz="3200" b="1" dirty="0">
                <a:latin typeface="Cordia New" pitchFamily="34" charset="-34"/>
                <a:cs typeface="Cordia New" pitchFamily="34" charset="-34"/>
              </a:rPr>
              <a:t>     </a:t>
            </a:r>
            <a:r>
              <a:rPr lang="en-US" sz="3200" b="1" dirty="0">
                <a:latin typeface="Cordia New" pitchFamily="34" charset="-34"/>
                <a:cs typeface="Cordia New" pitchFamily="34" charset="-34"/>
              </a:rPr>
              <a:t>#include &lt;</a:t>
            </a:r>
            <a:r>
              <a:rPr lang="en-US" sz="3200" b="1" dirty="0" err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 sz="3200" b="1" dirty="0">
                <a:latin typeface="Cordia New" pitchFamily="34" charset="-34"/>
                <a:cs typeface="Cordia New" pitchFamily="34" charset="-34"/>
              </a:rPr>
              <a:t>&gt;</a:t>
            </a:r>
            <a:r>
              <a:rPr lang="en-US" sz="3200" dirty="0"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หมายถึง อ่านไฟล์ </a:t>
            </a:r>
            <a:r>
              <a:rPr lang="en-US" sz="32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3200" dirty="0" err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 sz="32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เข้ามาด้วย</a:t>
            </a:r>
            <a:endParaRPr lang="en-US" sz="3200" dirty="0">
              <a:latin typeface="Cordia New" pitchFamily="34" charset="-34"/>
              <a:cs typeface="Cordia New" pitchFamily="34" charset="-34"/>
            </a:endParaRPr>
          </a:p>
          <a:p>
            <a:pPr algn="thaiDist">
              <a:defRPr/>
            </a:pPr>
            <a:r>
              <a:rPr lang="en-US" sz="3200" b="1" dirty="0">
                <a:latin typeface="Cordia New" pitchFamily="34" charset="-34"/>
                <a:cs typeface="Cordia New" pitchFamily="34" charset="-34"/>
              </a:rPr>
              <a:t>     #include &lt;</a:t>
            </a:r>
            <a:r>
              <a:rPr lang="en-US" sz="3200" b="1" dirty="0" err="1">
                <a:latin typeface="Cordia New" pitchFamily="34" charset="-34"/>
                <a:cs typeface="Cordia New" pitchFamily="34" charset="-34"/>
              </a:rPr>
              <a:t>conio.h</a:t>
            </a:r>
            <a:r>
              <a:rPr lang="en-US" sz="3200" b="1" dirty="0">
                <a:latin typeface="Cordia New" pitchFamily="34" charset="-34"/>
                <a:cs typeface="Cordia New" pitchFamily="34" charset="-34"/>
              </a:rPr>
              <a:t>&gt;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 อ่านไฟล์ </a:t>
            </a:r>
            <a:r>
              <a:rPr lang="en-US" sz="32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3200" dirty="0" err="1">
                <a:latin typeface="Cordia New" pitchFamily="34" charset="-34"/>
                <a:cs typeface="Cordia New" pitchFamily="34" charset="-34"/>
              </a:rPr>
              <a:t>conio.h</a:t>
            </a:r>
            <a:r>
              <a:rPr lang="en-US" sz="32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เข้ามาด้วย</a:t>
            </a:r>
          </a:p>
        </p:txBody>
      </p:sp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1285852" y="4429132"/>
            <a:ext cx="1000132" cy="642942"/>
          </a:xfrm>
          <a:prstGeom prst="wedgeRoundRectCallout">
            <a:avLst>
              <a:gd name="adj1" fmla="val 221650"/>
              <a:gd name="adj2" fmla="val -12300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AngsanaUPC" pitchFamily="18" charset="-34"/>
                <a:cs typeface="AngsanaUPC" pitchFamily="18" charset="-34"/>
              </a:rPr>
              <a:t>ได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เรกทีฟ</a:t>
            </a:r>
            <a:endParaRPr lang="en-US" dirty="0">
              <a:latin typeface="AngsanaUPC" pitchFamily="18" charset="-34"/>
              <a:cs typeface="AngsanaUPC" pitchFamily="18" charset="-34"/>
            </a:endParaRPr>
          </a:p>
          <a:p>
            <a:pPr algn="ctr">
              <a:defRPr/>
            </a:pPr>
            <a:r>
              <a:rPr lang="en-US" dirty="0">
                <a:latin typeface="AngsanaUPC" pitchFamily="18" charset="-34"/>
                <a:cs typeface="AngsanaUPC" pitchFamily="18" charset="-34"/>
              </a:rPr>
              <a:t>directive</a:t>
            </a:r>
          </a:p>
        </p:txBody>
      </p:sp>
      <p:sp>
        <p:nvSpPr>
          <p:cNvPr id="9" name="คำบรรยายภาพแบบสี่เหลี่ยมมุมมน 8"/>
          <p:cNvSpPr/>
          <p:nvPr/>
        </p:nvSpPr>
        <p:spPr>
          <a:xfrm>
            <a:off x="6786578" y="4143380"/>
            <a:ext cx="1357322" cy="642942"/>
          </a:xfrm>
          <a:prstGeom prst="wedgeRoundRectCallout">
            <a:avLst>
              <a:gd name="adj1" fmla="val -151490"/>
              <a:gd name="adj2" fmla="val -7817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dirty="0">
                <a:latin typeface="AngsanaUPC" pitchFamily="18" charset="-34"/>
                <a:cs typeface="AngsanaUPC" pitchFamily="18" charset="-34"/>
              </a:rPr>
              <a:t>ไฟล์ส่วนหัว</a:t>
            </a:r>
          </a:p>
          <a:p>
            <a:pPr algn="ctr">
              <a:defRPr/>
            </a:pPr>
            <a:r>
              <a:rPr lang="en-US" dirty="0">
                <a:latin typeface="AngsanaUPC" pitchFamily="18" charset="-34"/>
                <a:cs typeface="AngsanaUPC" pitchFamily="18" charset="-34"/>
              </a:rPr>
              <a:t>Header file</a:t>
            </a:r>
          </a:p>
        </p:txBody>
      </p:sp>
      <p:sp>
        <p:nvSpPr>
          <p:cNvPr id="11278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B270C631-29C8-4C70-895C-2CC55F907A4A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611188" y="1771650"/>
            <a:ext cx="76327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/>
            <a:r>
              <a:rPr lang="en-US" b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>
                <a:latin typeface="Cordia New" pitchFamily="34" charset="-34"/>
                <a:cs typeface="Cordia New" pitchFamily="34" charset="-34"/>
              </a:rPr>
              <a:t>	หมายถึง  กลุ่มฟังก์ชันที่ใช้งานด้าน </a:t>
            </a:r>
            <a:r>
              <a:rPr lang="en-US">
                <a:latin typeface="Cordia New" pitchFamily="34" charset="-34"/>
                <a:cs typeface="Cordia New" pitchFamily="34" charset="-34"/>
              </a:rPr>
              <a:t>Input/Output </a:t>
            </a:r>
            <a:r>
              <a:rPr lang="th-TH">
                <a:latin typeface="Cordia New" pitchFamily="34" charset="-34"/>
                <a:cs typeface="Cordia New" pitchFamily="34" charset="-34"/>
              </a:rPr>
              <a:t>ทั่วๆไป เช่น </a:t>
            </a:r>
            <a:r>
              <a:rPr lang="en-US">
                <a:latin typeface="Cordia New" pitchFamily="34" charset="-34"/>
                <a:cs typeface="Cordia New" pitchFamily="34" charset="-34"/>
              </a:rPr>
              <a:t>printf,       	scanf,puts, Fread, Fwrite </a:t>
            </a:r>
            <a:r>
              <a:rPr lang="th-TH">
                <a:latin typeface="Cordia New" pitchFamily="34" charset="-34"/>
                <a:cs typeface="Cordia New" pitchFamily="34" charset="-34"/>
              </a:rPr>
              <a:t>ฯลฯ</a:t>
            </a:r>
            <a:endParaRPr lang="en-US">
              <a:latin typeface="Cordia New" pitchFamily="34" charset="-34"/>
              <a:cs typeface="Cordia New" pitchFamily="34" charset="-34"/>
            </a:endParaRPr>
          </a:p>
          <a:p>
            <a:pPr algn="thaiDist" eaLnBrk="1" hangingPunct="1"/>
            <a:r>
              <a:rPr lang="en-US" b="1">
                <a:latin typeface="Cordia New" pitchFamily="34" charset="-34"/>
                <a:cs typeface="Cordia New" pitchFamily="34" charset="-34"/>
              </a:rPr>
              <a:t>conio.h</a:t>
            </a:r>
            <a:r>
              <a:rPr lang="th-TH" b="1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>
                <a:latin typeface="Cordia New" pitchFamily="34" charset="-34"/>
                <a:cs typeface="Cordia New" pitchFamily="34" charset="-34"/>
              </a:rPr>
              <a:t>หมายถึง  ใช้ควบคุมการแสดงผล, รับค่าจากคีย์บอร์ด เช่น </a:t>
            </a:r>
            <a:r>
              <a:rPr lang="en-US">
                <a:latin typeface="Cordia New" pitchFamily="34" charset="-34"/>
                <a:cs typeface="Cordia New" pitchFamily="34" charset="-34"/>
              </a:rPr>
              <a:t>clrscr(), 	getch(), cprintf </a:t>
            </a:r>
            <a:r>
              <a:rPr lang="th-TH">
                <a:latin typeface="Cordia New" pitchFamily="34" charset="-34"/>
                <a:cs typeface="Cordia New" pitchFamily="34" charset="-34"/>
              </a:rPr>
              <a:t>ฯลฯ</a:t>
            </a:r>
            <a:endParaRPr lang="en-US">
              <a:latin typeface="Cordia New" pitchFamily="34" charset="-34"/>
              <a:cs typeface="Cordia New" pitchFamily="34" charset="-34"/>
            </a:endParaRPr>
          </a:p>
          <a:p>
            <a:pPr algn="thaiDist" eaLnBrk="1" hangingPunct="1"/>
            <a:r>
              <a:rPr lang="en-US" b="1">
                <a:latin typeface="Cordia New" pitchFamily="34" charset="-34"/>
                <a:cs typeface="Cordia New" pitchFamily="34" charset="-34"/>
              </a:rPr>
              <a:t>string.h</a:t>
            </a:r>
            <a:r>
              <a:rPr lang="th-TH">
                <a:latin typeface="Cordia New" pitchFamily="34" charset="-34"/>
                <a:cs typeface="Cordia New" pitchFamily="34" charset="-34"/>
              </a:rPr>
              <a:t>  หมายถึง  การใช้จัดการข้อความ เช่น รวมข้อความ  ค้นหาอักขระใน	ข้อความ</a:t>
            </a:r>
            <a:endParaRPr lang="th-TH" b="1">
              <a:latin typeface="Cordia New" pitchFamily="34" charset="-34"/>
              <a:cs typeface="Cordia New" pitchFamily="34" charset="-34"/>
            </a:endParaRPr>
          </a:p>
          <a:p>
            <a:pPr algn="thaiDist" eaLnBrk="1" hangingPunct="1"/>
            <a:r>
              <a:rPr lang="en-US" b="1">
                <a:latin typeface="Cordia New" pitchFamily="34" charset="-34"/>
                <a:cs typeface="Cordia New" pitchFamily="34" charset="-34"/>
              </a:rPr>
              <a:t>math.h</a:t>
            </a:r>
            <a:r>
              <a:rPr lang="en-US"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>
                <a:latin typeface="Cordia New" pitchFamily="34" charset="-34"/>
                <a:cs typeface="Cordia New" pitchFamily="34" charset="-34"/>
              </a:rPr>
              <a:t>หมายถึง  ฟังก์ชันด้านการคำนวณ เช่น หาค่า </a:t>
            </a:r>
            <a:r>
              <a:rPr lang="en-US">
                <a:latin typeface="Cordia New" pitchFamily="34" charset="-34"/>
                <a:cs typeface="Cordia New" pitchFamily="34" charset="-34"/>
              </a:rPr>
              <a:t>sin, cos,tan,abs</a:t>
            </a:r>
            <a:endParaRPr lang="th-TH" b="1">
              <a:latin typeface="Cordia New" pitchFamily="34" charset="-34"/>
              <a:cs typeface="Cordia New" pitchFamily="34" charset="-34"/>
            </a:endParaRPr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2285984" y="285728"/>
          <a:ext cx="6405586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3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214313"/>
            <a:ext cx="7467600" cy="928687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000" dirty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ส่วนประกอบในโครงสร้างภาษาซี</a:t>
            </a:r>
            <a:endParaRPr lang="th-TH" sz="5000" dirty="0" smtClean="0">
              <a:effectLst>
                <a:outerShdw blurRad="38100" dist="38100" dir="2700000" algn="tl">
                  <a:srgbClr val="C0C0C0"/>
                </a:outerShdw>
              </a:effectLst>
              <a:cs typeface="Cordia New" pitchFamily="34" charset="-34"/>
            </a:endParaRPr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58015343-97E5-4E6E-B517-F15344CA8413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072066" y="3857628"/>
            <a:ext cx="2151062" cy="2378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#include “</a:t>
            </a:r>
            <a:r>
              <a:rPr lang="en-US" sz="3000" dirty="0" err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 sz="3000" dirty="0">
                <a:latin typeface="Cordia New" pitchFamily="34" charset="-34"/>
                <a:cs typeface="Cordia New" pitchFamily="34" charset="-34"/>
              </a:rPr>
              <a:t>”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main()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               </a:t>
            </a:r>
          </a:p>
          <a:p>
            <a:pPr>
              <a:defRPr/>
            </a:pPr>
            <a:r>
              <a:rPr lang="en-US" sz="3000" dirty="0">
                <a:latin typeface="Cordia New" pitchFamily="34" charset="-34"/>
                <a:cs typeface="Cordia New" pitchFamily="34" charset="-34"/>
              </a:rPr>
              <a:t> }</a:t>
            </a:r>
            <a:endParaRPr lang="th-TH" sz="30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4910138" y="4429125"/>
            <a:ext cx="2447925" cy="171450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Text Box 6"/>
          <p:cNvSpPr txBox="1">
            <a:spLocks noChangeArrowheads="1"/>
          </p:cNvSpPr>
          <p:nvPr/>
        </p:nvSpPr>
        <p:spPr bwMode="auto">
          <a:xfrm>
            <a:off x="214313" y="2357438"/>
            <a:ext cx="59404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/>
            <a:r>
              <a:rPr lang="th-TH">
                <a:latin typeface="Cordia New" pitchFamily="34" charset="-34"/>
                <a:cs typeface="Cordia New" pitchFamily="34" charset="-34"/>
              </a:rPr>
              <a:t>	เป็นส่วนเขียนคำสั่งควบคุมการทำงานภายในขอบเขตเครื่องหมาย </a:t>
            </a:r>
            <a:r>
              <a:rPr lang="en-GB">
                <a:latin typeface="Cordia New" pitchFamily="34" charset="-34"/>
                <a:cs typeface="Cordia New" pitchFamily="34" charset="-34"/>
              </a:rPr>
              <a:t>{ }</a:t>
            </a:r>
            <a:r>
              <a:rPr lang="en-US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>
                <a:latin typeface="Cordia New" pitchFamily="34" charset="-34"/>
                <a:cs typeface="Cordia New" pitchFamily="34" charset="-34"/>
              </a:rPr>
              <a:t>ของฟังก์ชันหลักคือ </a:t>
            </a:r>
            <a:r>
              <a:rPr lang="en-GB">
                <a:latin typeface="Cordia New" pitchFamily="34" charset="-34"/>
                <a:cs typeface="Cordia New" pitchFamily="34" charset="-34"/>
              </a:rPr>
              <a:t>main ( )</a:t>
            </a:r>
            <a:r>
              <a:rPr lang="en-US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>
                <a:latin typeface="Cordia New" pitchFamily="34" charset="-34"/>
                <a:cs typeface="Cordia New" pitchFamily="34" charset="-34"/>
              </a:rPr>
              <a:t>ต้องเขียนคำสั่งตามลำดับขั้นตอนจากกระบวนการวิเคราะห์ระบบงานเบื้องต้นที่ลำดับการทำงานไว้	</a:t>
            </a:r>
          </a:p>
          <a:p>
            <a:pPr algn="thaiDist" eaLnBrk="1" hangingPunct="1"/>
            <a:endParaRPr lang="th-TH">
              <a:latin typeface="Cordia New" pitchFamily="34" charset="-34"/>
              <a:cs typeface="Cordia New" pitchFamily="34" charset="-34"/>
            </a:endParaRPr>
          </a:p>
        </p:txBody>
      </p:sp>
      <p:graphicFrame>
        <p:nvGraphicFramePr>
          <p:cNvPr id="7" name="ไดอะแกรม 6"/>
          <p:cNvGraphicFramePr/>
          <p:nvPr/>
        </p:nvGraphicFramePr>
        <p:xfrm>
          <a:off x="357158" y="1214422"/>
          <a:ext cx="5000660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22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การ </a:t>
            </a:r>
            <a:r>
              <a:rPr lang="en-US" sz="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Compiling</a:t>
            </a:r>
            <a:endParaRPr lang="th-TH" sz="5000" dirty="0" smtClean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8229600" cy="4446587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การ </a:t>
            </a:r>
            <a:r>
              <a:rPr lang="en-US" smtClean="0">
                <a:solidFill>
                  <a:srgbClr val="003399"/>
                </a:solidFill>
                <a:latin typeface="Cordia New" pitchFamily="34" charset="-34"/>
                <a:cs typeface="Cordia New" pitchFamily="34" charset="-34"/>
              </a:rPr>
              <a:t>Compile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คือ การให้โปรแกรมทำการตรวจสอบว่าโปรแกรมที่เราเขียนขึ้นนั้น ถูกหลักไวยากรณ์หรือยัง โดยการกดปุ่ม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ถ้าตรวจพบจุดผิดพลาด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โปรแกรมจะทำการแจ้งไว้ที่ด้านล่างของจอภาพ</a:t>
            </a: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0C9634F-3943-46E8-B7CF-9BF1BE271247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7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119563" y="3230563"/>
            <a:ext cx="1100137" cy="5588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en-US" sz="3000">
                <a:latin typeface="Cordia New" pitchFamily="34" charset="-34"/>
                <a:cs typeface="Cordia New" pitchFamily="34" charset="-34"/>
              </a:rPr>
              <a:t>Alt + F9</a:t>
            </a:r>
            <a:endParaRPr lang="th-TH" sz="30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342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สถานะของการ </a:t>
            </a:r>
            <a:r>
              <a:rPr lang="en-US" sz="5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Compiling</a:t>
            </a:r>
            <a:endParaRPr lang="th-TH" sz="5000" smtClean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15363" name="Picture 4" descr="9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8" y="1341438"/>
            <a:ext cx="4500562" cy="2141537"/>
          </a:xfrm>
          <a:noFill/>
        </p:spPr>
      </p:pic>
      <p:pic>
        <p:nvPicPr>
          <p:cNvPr id="15364" name="Picture 6" descr="9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13" y="4652963"/>
            <a:ext cx="4535487" cy="2155825"/>
          </a:xfrm>
          <a:noFill/>
        </p:spPr>
      </p:pic>
      <p:pic>
        <p:nvPicPr>
          <p:cNvPr id="15365" name="Picture 8" descr="90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981325"/>
            <a:ext cx="4537075" cy="2160588"/>
          </a:xfrm>
          <a:noFill/>
        </p:spPr>
      </p:pic>
      <p:sp>
        <p:nvSpPr>
          <p:cNvPr id="1536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98AB4B5E-CDA5-44E2-BB21-B3A154B5092B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8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5127625" y="1660525"/>
            <a:ext cx="39084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/>
            <a:r>
              <a:rPr lang="en-US" sz="2500" b="1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Errors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หมายถึงโปรแกรมตรวจพบจุดผิดพลาด จะต้องทำการแก้ไขจุดผิดพลาดซะก่อน ถึงจะดูผลลัพธ์ได้</a:t>
            </a:r>
          </a:p>
        </p:txBody>
      </p:sp>
      <p:sp>
        <p:nvSpPr>
          <p:cNvPr id="112651" name="Line 11"/>
          <p:cNvSpPr>
            <a:spLocks noChangeShapeType="1"/>
          </p:cNvSpPr>
          <p:nvPr/>
        </p:nvSpPr>
        <p:spPr bwMode="auto">
          <a:xfrm flipH="1">
            <a:off x="4629150" y="1873250"/>
            <a:ext cx="504825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12652" name="Text Box 12"/>
          <p:cNvSpPr txBox="1">
            <a:spLocks noChangeArrowheads="1"/>
          </p:cNvSpPr>
          <p:nvPr/>
        </p:nvSpPr>
        <p:spPr bwMode="auto">
          <a:xfrm>
            <a:off x="5127625" y="5373688"/>
            <a:ext cx="39084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/>
            <a:r>
              <a:rPr lang="en-US" sz="2500" b="1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Success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หมายถึงผ่านการ 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Compile</a:t>
            </a:r>
            <a:endParaRPr lang="th-TH" sz="25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12653" name="Line 13"/>
          <p:cNvSpPr>
            <a:spLocks noChangeShapeType="1"/>
          </p:cNvSpPr>
          <p:nvPr/>
        </p:nvSpPr>
        <p:spPr bwMode="auto">
          <a:xfrm flipH="1">
            <a:off x="4629150" y="5586413"/>
            <a:ext cx="504825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12654" name="Text Box 14"/>
          <p:cNvSpPr txBox="1">
            <a:spLocks noChangeArrowheads="1"/>
          </p:cNvSpPr>
          <p:nvPr/>
        </p:nvSpPr>
        <p:spPr bwMode="auto">
          <a:xfrm>
            <a:off x="34925" y="3500438"/>
            <a:ext cx="3960813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/>
            <a:r>
              <a:rPr lang="en-US" sz="2300" b="1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Warnings</a:t>
            </a:r>
            <a:r>
              <a:rPr lang="en-US" sz="230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300">
                <a:latin typeface="Cordia New" pitchFamily="34" charset="-34"/>
                <a:cs typeface="Cordia New" pitchFamily="34" charset="-34"/>
              </a:rPr>
              <a:t>หมายถึงหน้าต่างแจ้งเตือนว่าอาจจะมีบางคำสั่งเขียนผิดหลักไวยกรณ์ นั่นคือ </a:t>
            </a:r>
            <a:r>
              <a:rPr lang="th-TH" sz="23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ถ้าพบหน้าจอนี้เราสามารถ </a:t>
            </a:r>
            <a:r>
              <a:rPr lang="en-US" sz="23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Run </a:t>
            </a:r>
            <a:r>
              <a:rPr lang="th-TH" sz="23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ดูผลลัพธ์ได้</a:t>
            </a:r>
          </a:p>
        </p:txBody>
      </p:sp>
      <p:sp>
        <p:nvSpPr>
          <p:cNvPr id="112655" name="Line 15"/>
          <p:cNvSpPr>
            <a:spLocks noChangeShapeType="1"/>
          </p:cNvSpPr>
          <p:nvPr/>
        </p:nvSpPr>
        <p:spPr bwMode="auto">
          <a:xfrm>
            <a:off x="4068763" y="4033838"/>
            <a:ext cx="4318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537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11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1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11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0" grpId="0"/>
      <p:bldP spid="112651" grpId="0" animBg="1"/>
      <p:bldP spid="112652" grpId="0"/>
      <p:bldP spid="112653" grpId="0" animBg="1"/>
      <p:bldP spid="112654" grpId="0"/>
      <p:bldP spid="1126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ไดอะแกรม 1"/>
          <p:cNvGraphicFramePr/>
          <p:nvPr/>
        </p:nvGraphicFramePr>
        <p:xfrm>
          <a:off x="457200" y="122238"/>
          <a:ext cx="75438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218488" cy="4411662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การ </a:t>
            </a:r>
            <a:r>
              <a:rPr lang="en-US" smtClean="0">
                <a:solidFill>
                  <a:srgbClr val="003399"/>
                </a:solidFill>
                <a:latin typeface="Cordia New" pitchFamily="34" charset="-34"/>
                <a:cs typeface="Cordia New" pitchFamily="34" charset="-34"/>
              </a:rPr>
              <a:t>Run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คือการให้โปรแกรมแสดงผลลัพธ์ โดยการกดปุ่ม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ถ้าตรวจพบจุดผิดพลาด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โปรแกรมจะแจ้ง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Errors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ดังภาพ</a:t>
            </a:r>
          </a:p>
        </p:txBody>
      </p:sp>
      <p:pic>
        <p:nvPicPr>
          <p:cNvPr id="16388" name="Picture 5" descr="9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4076700"/>
            <a:ext cx="4537075" cy="2160588"/>
          </a:xfrm>
          <a:noFill/>
        </p:spPr>
      </p:pic>
      <p:sp>
        <p:nvSpPr>
          <p:cNvPr id="1638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D030776C-3516-4C1D-A2DF-2E860CB34A95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9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6390" name="Text Box 4"/>
          <p:cNvSpPr txBox="1">
            <a:spLocks noChangeArrowheads="1"/>
          </p:cNvSpPr>
          <p:nvPr/>
        </p:nvSpPr>
        <p:spPr bwMode="auto">
          <a:xfrm>
            <a:off x="3975100" y="2492375"/>
            <a:ext cx="1389063" cy="5588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en-US" sz="3000">
                <a:latin typeface="Cordia New" pitchFamily="34" charset="-34"/>
                <a:cs typeface="Cordia New" pitchFamily="34" charset="-34"/>
              </a:rPr>
              <a:t>Ctrl + F9</a:t>
            </a:r>
            <a:endParaRPr lang="th-TH" sz="30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6391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การรับและพิมพ์ข้อมูล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00213"/>
            <a:ext cx="8147050" cy="4411662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th-TH" sz="2600" smtClean="0">
                <a:latin typeface="Cordia New" pitchFamily="34" charset="-34"/>
                <a:cs typeface="Cordia New" pitchFamily="34" charset="-34"/>
              </a:rPr>
              <a:t>ฟังก์ชันในการรับข้อมูลจากแป้นพิมพ์มาเก็บไว้ในหน่วยความจำ</a:t>
            </a:r>
          </a:p>
          <a:p>
            <a:pPr eaLnBrk="1" hangingPunct="1">
              <a:buFont typeface="Wingdings" pitchFamily="2" charset="2"/>
              <a:buNone/>
            </a:pPr>
            <a:endParaRPr lang="en-US" sz="2600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buFont typeface="Wingdings" pitchFamily="2" charset="2"/>
              <a:buNone/>
            </a:pPr>
            <a:endParaRPr lang="th-TH" sz="2600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th-TH" sz="2600" smtClean="0">
                <a:latin typeface="Cordia New" pitchFamily="34" charset="-34"/>
                <a:cs typeface="Cordia New" pitchFamily="34" charset="-34"/>
              </a:rPr>
              <a:t>ฟังก์ชันในการส่งข้อมูลจากหน่วยความจำออกทางจอภาพ</a:t>
            </a:r>
          </a:p>
        </p:txBody>
      </p:sp>
      <p:sp>
        <p:nvSpPr>
          <p:cNvPr id="1741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62BAA7A1-F78D-43F2-8132-4FFA304E3DB2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10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3563938" y="2133600"/>
            <a:ext cx="2160587" cy="8636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0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scanf(…)</a:t>
            </a:r>
            <a:endParaRPr lang="th-TH" sz="500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3571875" y="3644900"/>
            <a:ext cx="2160588" cy="8636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0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printf(…)</a:t>
            </a:r>
            <a:endParaRPr lang="th-TH" sz="500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7415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การแสดงผลข้อมูล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147050" cy="4878387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b="1" u="sng" smtClean="0">
                <a:latin typeface="Cordia New" pitchFamily="34" charset="-34"/>
                <a:cs typeface="Cordia New" pitchFamily="34" charset="-34"/>
              </a:rPr>
              <a:t>ฟังก์ชัน</a:t>
            </a:r>
            <a:r>
              <a:rPr lang="th-TH" b="1" u="sng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b="1" u="sng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printf()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printf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มีชื่อเต็มว่า 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Print Format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เป็นฟังก์ชันที่ใช้สำหรับแสดงผลข้อมูลต่างๆ ออกทางจอภาพ โดยมีรูปแบบดังนี้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</a:t>
            </a:r>
            <a:endParaRPr lang="en-US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Control String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เป็นส่วนที่ใช้ควบคุมลักษณะการแสดงผล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Variable List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เป็นส่วนของค่าคงที่หรือตัวแปรที่จะให้แสดงผล</a:t>
            </a:r>
            <a:endParaRPr lang="th-TH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C1BC9812-EB4D-4B3F-B2F3-0D1F72D35DEF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11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317625" y="3343275"/>
            <a:ext cx="6551613" cy="7874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printf(“I am %d year old”,age)</a:t>
            </a:r>
            <a:endParaRPr lang="th-TH" sz="450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189288" y="3878263"/>
            <a:ext cx="2881312" cy="1135062"/>
            <a:chOff x="2009" y="2443"/>
            <a:chExt cx="1815" cy="715"/>
          </a:xfrm>
        </p:grpSpPr>
        <p:sp>
          <p:nvSpPr>
            <p:cNvPr id="18444" name="Freeform 7"/>
            <p:cNvSpPr>
              <a:spLocks/>
            </p:cNvSpPr>
            <p:nvPr/>
          </p:nvSpPr>
          <p:spPr bwMode="auto">
            <a:xfrm>
              <a:off x="2009" y="2443"/>
              <a:ext cx="1815" cy="226"/>
            </a:xfrm>
            <a:custGeom>
              <a:avLst/>
              <a:gdLst>
                <a:gd name="T0" fmla="*/ 0 w 1815"/>
                <a:gd name="T1" fmla="*/ 0 h 226"/>
                <a:gd name="T2" fmla="*/ 0 w 1815"/>
                <a:gd name="T3" fmla="*/ 226 h 226"/>
                <a:gd name="T4" fmla="*/ 1815 w 1815"/>
                <a:gd name="T5" fmla="*/ 226 h 226"/>
                <a:gd name="T6" fmla="*/ 1815 w 1815"/>
                <a:gd name="T7" fmla="*/ 0 h 2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15"/>
                <a:gd name="T13" fmla="*/ 0 h 226"/>
                <a:gd name="T14" fmla="*/ 1815 w 1815"/>
                <a:gd name="T15" fmla="*/ 226 h 2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15" h="226">
                  <a:moveTo>
                    <a:pt x="0" y="0"/>
                  </a:moveTo>
                  <a:lnTo>
                    <a:pt x="0" y="226"/>
                  </a:lnTo>
                  <a:lnTo>
                    <a:pt x="1815" y="226"/>
                  </a:lnTo>
                  <a:lnTo>
                    <a:pt x="1815" y="0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18445" name="Line 9"/>
            <p:cNvSpPr>
              <a:spLocks noChangeShapeType="1"/>
            </p:cNvSpPr>
            <p:nvPr/>
          </p:nvSpPr>
          <p:spPr bwMode="auto">
            <a:xfrm>
              <a:off x="2925" y="2668"/>
              <a:ext cx="0" cy="21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18446" name="Text Box 11"/>
            <p:cNvSpPr txBox="1">
              <a:spLocks noChangeArrowheads="1"/>
            </p:cNvSpPr>
            <p:nvPr/>
          </p:nvSpPr>
          <p:spPr bwMode="auto">
            <a:xfrm>
              <a:off x="2426" y="2860"/>
              <a:ext cx="998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500">
                  <a:solidFill>
                    <a:schemeClr val="accent2"/>
                  </a:solidFill>
                  <a:latin typeface="Cordia New" pitchFamily="34" charset="-34"/>
                  <a:cs typeface="Cordia New" pitchFamily="34" charset="-34"/>
                </a:rPr>
                <a:t>Control String</a:t>
              </a:r>
              <a:endPara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940425" y="3878263"/>
            <a:ext cx="1439863" cy="1135062"/>
            <a:chOff x="3742" y="2443"/>
            <a:chExt cx="907" cy="715"/>
          </a:xfrm>
        </p:grpSpPr>
        <p:sp>
          <p:nvSpPr>
            <p:cNvPr id="18441" name="Freeform 8"/>
            <p:cNvSpPr>
              <a:spLocks/>
            </p:cNvSpPr>
            <p:nvPr/>
          </p:nvSpPr>
          <p:spPr bwMode="auto">
            <a:xfrm>
              <a:off x="4004" y="2443"/>
              <a:ext cx="373" cy="226"/>
            </a:xfrm>
            <a:custGeom>
              <a:avLst/>
              <a:gdLst>
                <a:gd name="T0" fmla="*/ 0 w 1815"/>
                <a:gd name="T1" fmla="*/ 0 h 226"/>
                <a:gd name="T2" fmla="*/ 0 w 1815"/>
                <a:gd name="T3" fmla="*/ 226 h 226"/>
                <a:gd name="T4" fmla="*/ 0 w 1815"/>
                <a:gd name="T5" fmla="*/ 226 h 226"/>
                <a:gd name="T6" fmla="*/ 0 w 1815"/>
                <a:gd name="T7" fmla="*/ 0 h 2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15"/>
                <a:gd name="T13" fmla="*/ 0 h 226"/>
                <a:gd name="T14" fmla="*/ 1815 w 1815"/>
                <a:gd name="T15" fmla="*/ 226 h 2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15" h="226">
                  <a:moveTo>
                    <a:pt x="0" y="0"/>
                  </a:moveTo>
                  <a:lnTo>
                    <a:pt x="0" y="226"/>
                  </a:lnTo>
                  <a:lnTo>
                    <a:pt x="1815" y="226"/>
                  </a:lnTo>
                  <a:lnTo>
                    <a:pt x="1815" y="0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>
              <a:off x="4195" y="2668"/>
              <a:ext cx="0" cy="21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18443" name="Text Box 12"/>
            <p:cNvSpPr txBox="1">
              <a:spLocks noChangeArrowheads="1"/>
            </p:cNvSpPr>
            <p:nvPr/>
          </p:nvSpPr>
          <p:spPr bwMode="auto">
            <a:xfrm>
              <a:off x="3742" y="2860"/>
              <a:ext cx="907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500">
                  <a:solidFill>
                    <a:schemeClr val="accent2"/>
                  </a:solidFill>
                  <a:latin typeface="Cordia New" pitchFamily="34" charset="-34"/>
                  <a:cs typeface="Cordia New" pitchFamily="34" charset="-34"/>
                </a:rPr>
                <a:t>Variable List</a:t>
              </a:r>
              <a:endPara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18440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20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การใช้รหัสควบคุมการแสดงผล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147050" cy="4878387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b="1" u="sng" smtClean="0">
                <a:latin typeface="Cordia New" pitchFamily="34" charset="-34"/>
                <a:cs typeface="Cordia New" pitchFamily="34" charset="-34"/>
              </a:rPr>
              <a:t>เครื่องหมาย </a:t>
            </a:r>
            <a:r>
              <a:rPr lang="en-US" b="1" u="sng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%</a:t>
            </a:r>
            <a:r>
              <a:rPr lang="en-US" b="1" u="sng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b="1" u="sng" smtClean="0">
                <a:latin typeface="Cordia New" pitchFamily="34" charset="-34"/>
                <a:cs typeface="Cordia New" pitchFamily="34" charset="-34"/>
              </a:rPr>
              <a:t>คืออะไร ?</a:t>
            </a:r>
            <a:endParaRPr lang="en-US" b="1" u="sng" smtClean="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เครื่องหมาย</a:t>
            </a: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%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นี้เรียกว่า 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Format Specification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เป็นรหัสควบคุมลักษณะการแสดงผล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(Control String)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ซึ่งมีใช้หลายรูปแบบดังนี้</a:t>
            </a:r>
            <a:endParaRPr lang="th-TH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946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06849601-3562-4504-AC67-7BC0024AAE41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12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9461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44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รหัสควบคุมลักษณะการแสดงผล </a:t>
            </a:r>
            <a:r>
              <a:rPr lang="en-US" sz="4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(Control String)</a:t>
            </a:r>
            <a:endParaRPr lang="th-TH" sz="4000" smtClean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graphicFrame>
        <p:nvGraphicFramePr>
          <p:cNvPr id="124132" name="Group 228"/>
          <p:cNvGraphicFramePr>
            <a:graphicFrameLocks noGrp="1"/>
          </p:cNvGraphicFramePr>
          <p:nvPr>
            <p:ph type="tbl" idx="1"/>
          </p:nvPr>
        </p:nvGraphicFramePr>
        <p:xfrm>
          <a:off x="1763713" y="1809750"/>
          <a:ext cx="5688012" cy="2835276"/>
        </p:xfrm>
        <a:graphic>
          <a:graphicData uri="http://schemas.openxmlformats.org/drawingml/2006/table">
            <a:tbl>
              <a:tblPr/>
              <a:tblGrid>
                <a:gridCol w="1346200"/>
                <a:gridCol w="4341812"/>
              </a:tblGrid>
              <a:tr h="472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เครื่องหมาย</a:t>
                      </a: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ใช้กับตัวแปรที่เก็บค่า</a:t>
                      </a: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%d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CC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    เลขจำนวนเต็ม</a:t>
                      </a: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(</a:t>
                      </a:r>
                      <a:r>
                        <a:rPr kumimoji="0" lang="en-US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int</a:t>
                      </a: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)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%</a:t>
                      </a:r>
                      <a:r>
                        <a:rPr kumimoji="0" lang="en-US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ld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CC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    เลขจำนวนเต็มแบบยาว (</a:t>
                      </a:r>
                      <a:r>
                        <a:rPr kumimoji="0" lang="en-GB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long </a:t>
                      </a:r>
                      <a:r>
                        <a:rPr kumimoji="0" lang="en-GB" sz="2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int</a:t>
                      </a:r>
                      <a:r>
                        <a:rPr kumimoji="0" lang="en-GB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)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%f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CC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    เลขจำนวนจริง หรือเลขทศนิยม (</a:t>
                      </a:r>
                      <a:r>
                        <a:rPr kumimoji="0" lang="en-GB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float)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%c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CC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    ตัวอักขระ </a:t>
                      </a:r>
                      <a:r>
                        <a:rPr kumimoji="0" lang="en-GB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1 </a:t>
                      </a:r>
                      <a:r>
                        <a:rPr kumimoji="0" lang="th-TH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ตัว </a:t>
                      </a: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(char)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%s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CC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    ชุดตัวอักษร </a:t>
                      </a: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(String)</a:t>
                      </a:r>
                      <a:endParaRPr kumimoji="0" lang="th-TH" sz="2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0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D9A0D965-F02E-4FF6-9DB1-A0024D022370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13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2050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การแสดงผลข้อมูล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57338"/>
            <a:ext cx="8147050" cy="4878387"/>
          </a:xfrm>
        </p:spPr>
        <p:txBody>
          <a:bodyPr/>
          <a:lstStyle/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b="1" u="sng" smtClean="0">
                <a:latin typeface="Cordia New" pitchFamily="34" charset="-34"/>
                <a:cs typeface="Cordia New" pitchFamily="34" charset="-34"/>
              </a:rPr>
              <a:t>รูปแบบการใช้ </a:t>
            </a:r>
            <a:r>
              <a:rPr lang="en-US" b="1" u="sng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Control String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ในการเขียนคำสั่ง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printf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หนึ่งบรรทัด เราสามารถให้พิมพ์ตัวอักษรหลายๆ รูปแบบได้ เช่น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printf(“</a:t>
            </a:r>
            <a:r>
              <a:rPr lang="en-US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%s %d %f %c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”,</a:t>
            </a:r>
            <a:r>
              <a:rPr lang="en-US" smtClean="0">
                <a:solidFill>
                  <a:srgbClr val="006600"/>
                </a:solidFill>
                <a:latin typeface="Cordia New" pitchFamily="34" charset="-34"/>
                <a:cs typeface="Cordia New" pitchFamily="34" charset="-34"/>
              </a:rPr>
              <a:t>”Warunee”,25,-45.67,’F’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);</a:t>
            </a:r>
            <a:endParaRPr lang="th-TH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ในส่วนของ 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Variable List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- 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ถ้าเป็น</a:t>
            </a: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สตริง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จะอยู่ในเครื่องหมาย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“  “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- 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ถ้าเป็น</a:t>
            </a: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ตัวอักษร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จะอยู่ในเครื่องหมาย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‘  ‘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	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CD776B3B-B782-4116-90DB-6067A901E146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14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908175" y="3349625"/>
            <a:ext cx="1582738" cy="1160463"/>
            <a:chOff x="1410" y="2134"/>
            <a:chExt cx="997" cy="715"/>
          </a:xfrm>
        </p:grpSpPr>
        <p:sp>
          <p:nvSpPr>
            <p:cNvPr id="21515" name="Freeform 5"/>
            <p:cNvSpPr>
              <a:spLocks/>
            </p:cNvSpPr>
            <p:nvPr/>
          </p:nvSpPr>
          <p:spPr bwMode="auto">
            <a:xfrm>
              <a:off x="1410" y="2134"/>
              <a:ext cx="997" cy="226"/>
            </a:xfrm>
            <a:custGeom>
              <a:avLst/>
              <a:gdLst>
                <a:gd name="T0" fmla="*/ 0 w 1815"/>
                <a:gd name="T1" fmla="*/ 0 h 226"/>
                <a:gd name="T2" fmla="*/ 0 w 1815"/>
                <a:gd name="T3" fmla="*/ 226 h 226"/>
                <a:gd name="T4" fmla="*/ 8 w 1815"/>
                <a:gd name="T5" fmla="*/ 226 h 226"/>
                <a:gd name="T6" fmla="*/ 8 w 1815"/>
                <a:gd name="T7" fmla="*/ 0 h 2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15"/>
                <a:gd name="T13" fmla="*/ 0 h 226"/>
                <a:gd name="T14" fmla="*/ 1815 w 1815"/>
                <a:gd name="T15" fmla="*/ 226 h 2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15" h="226">
                  <a:moveTo>
                    <a:pt x="0" y="0"/>
                  </a:moveTo>
                  <a:lnTo>
                    <a:pt x="0" y="226"/>
                  </a:lnTo>
                  <a:lnTo>
                    <a:pt x="1815" y="226"/>
                  </a:lnTo>
                  <a:lnTo>
                    <a:pt x="1815" y="0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21516" name="Line 6"/>
            <p:cNvSpPr>
              <a:spLocks noChangeShapeType="1"/>
            </p:cNvSpPr>
            <p:nvPr/>
          </p:nvSpPr>
          <p:spPr bwMode="auto">
            <a:xfrm>
              <a:off x="1913" y="2359"/>
              <a:ext cx="0" cy="21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21517" name="Text Box 7"/>
            <p:cNvSpPr txBox="1">
              <a:spLocks noChangeArrowheads="1"/>
            </p:cNvSpPr>
            <p:nvPr/>
          </p:nvSpPr>
          <p:spPr bwMode="auto">
            <a:xfrm>
              <a:off x="1410" y="2551"/>
              <a:ext cx="997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500">
                  <a:solidFill>
                    <a:schemeClr val="accent2"/>
                  </a:solidFill>
                  <a:latin typeface="Cordia New" pitchFamily="34" charset="-34"/>
                  <a:cs typeface="Cordia New" pitchFamily="34" charset="-34"/>
                </a:rPr>
                <a:t>Control String</a:t>
              </a:r>
              <a:endPara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568700" y="3340100"/>
            <a:ext cx="2376488" cy="1135063"/>
            <a:chOff x="2570" y="2134"/>
            <a:chExt cx="1497" cy="715"/>
          </a:xfrm>
        </p:grpSpPr>
        <p:sp>
          <p:nvSpPr>
            <p:cNvPr id="21512" name="Freeform 9"/>
            <p:cNvSpPr>
              <a:spLocks/>
            </p:cNvSpPr>
            <p:nvPr/>
          </p:nvSpPr>
          <p:spPr bwMode="auto">
            <a:xfrm>
              <a:off x="2570" y="2134"/>
              <a:ext cx="1497" cy="226"/>
            </a:xfrm>
            <a:custGeom>
              <a:avLst/>
              <a:gdLst>
                <a:gd name="T0" fmla="*/ 0 w 1815"/>
                <a:gd name="T1" fmla="*/ 0 h 226"/>
                <a:gd name="T2" fmla="*/ 0 w 1815"/>
                <a:gd name="T3" fmla="*/ 226 h 226"/>
                <a:gd name="T4" fmla="*/ 321 w 1815"/>
                <a:gd name="T5" fmla="*/ 226 h 226"/>
                <a:gd name="T6" fmla="*/ 321 w 1815"/>
                <a:gd name="T7" fmla="*/ 0 h 2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15"/>
                <a:gd name="T13" fmla="*/ 0 h 226"/>
                <a:gd name="T14" fmla="*/ 1815 w 1815"/>
                <a:gd name="T15" fmla="*/ 226 h 2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15" h="226">
                  <a:moveTo>
                    <a:pt x="0" y="0"/>
                  </a:moveTo>
                  <a:lnTo>
                    <a:pt x="0" y="226"/>
                  </a:lnTo>
                  <a:lnTo>
                    <a:pt x="1815" y="226"/>
                  </a:lnTo>
                  <a:lnTo>
                    <a:pt x="1815" y="0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21513" name="Line 10"/>
            <p:cNvSpPr>
              <a:spLocks noChangeShapeType="1"/>
            </p:cNvSpPr>
            <p:nvPr/>
          </p:nvSpPr>
          <p:spPr bwMode="auto">
            <a:xfrm>
              <a:off x="3368" y="2359"/>
              <a:ext cx="1" cy="21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21514" name="Text Box 11"/>
            <p:cNvSpPr txBox="1">
              <a:spLocks noChangeArrowheads="1"/>
            </p:cNvSpPr>
            <p:nvPr/>
          </p:nvSpPr>
          <p:spPr bwMode="auto">
            <a:xfrm>
              <a:off x="2843" y="2551"/>
              <a:ext cx="1053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500">
                  <a:solidFill>
                    <a:schemeClr val="accent2"/>
                  </a:solidFill>
                  <a:latin typeface="Cordia New" pitchFamily="34" charset="-34"/>
                  <a:cs typeface="Cordia New" pitchFamily="34" charset="-34"/>
                </a:rPr>
                <a:t>Variable List</a:t>
              </a:r>
              <a:endPara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21511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การแสดงผลข้อมูล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147050" cy="4878388"/>
          </a:xfrm>
        </p:spPr>
        <p:txBody>
          <a:bodyPr/>
          <a:lstStyle/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b="1" u="sng" smtClean="0">
                <a:latin typeface="Cordia New" pitchFamily="34" charset="-34"/>
                <a:cs typeface="Cordia New" pitchFamily="34" charset="-34"/>
              </a:rPr>
              <a:t>การระบุจำนวนเลขทศนิยม</a:t>
            </a:r>
            <a:endParaRPr lang="en-US" b="1" u="sng" smtClean="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ในการใช้ 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%f 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ถ้าเราไม่ได้ระบุจำนวนเลขทศนิยม ผลลัพธ์ที่ได้จะมีทศนิยมหลายตำแหน่ง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endParaRPr lang="th-TH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b="1" u="sng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รูปแบบการระบุจำนวนเลขทศนิยม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sz="2000" smtClean="0">
                <a:latin typeface="Cordia New" pitchFamily="34" charset="-34"/>
                <a:cs typeface="Cordia New" pitchFamily="34" charset="-34"/>
              </a:rPr>
              <a:t>	</a:t>
            </a:r>
            <a:endParaRPr lang="en-US" sz="200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printf(“</a:t>
            </a:r>
            <a:r>
              <a:rPr lang="en-US" smtClean="0">
                <a:solidFill>
                  <a:srgbClr val="006600"/>
                </a:solidFill>
                <a:latin typeface="Cordia New" pitchFamily="34" charset="-34"/>
                <a:cs typeface="Cordia New" pitchFamily="34" charset="-34"/>
              </a:rPr>
              <a:t>%f</a:t>
            </a:r>
            <a:r>
              <a:rPr lang="en-US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mtClean="0">
                <a:solidFill>
                  <a:srgbClr val="9900CC"/>
                </a:solidFill>
                <a:latin typeface="Cordia New" pitchFamily="34" charset="-34"/>
                <a:cs typeface="Cordia New" pitchFamily="34" charset="-34"/>
              </a:rPr>
              <a:t>%.3f</a:t>
            </a:r>
            <a:r>
              <a:rPr lang="en-US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%.2f</a:t>
            </a:r>
            <a:r>
              <a:rPr lang="en-US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%.1f”,</a:t>
            </a:r>
            <a:r>
              <a:rPr lang="en-US" smtClean="0">
                <a:solidFill>
                  <a:srgbClr val="006600"/>
                </a:solidFill>
                <a:latin typeface="Cordia New" pitchFamily="34" charset="-34"/>
                <a:cs typeface="Cordia New" pitchFamily="34" charset="-34"/>
              </a:rPr>
              <a:t>4.5678,</a:t>
            </a:r>
            <a:r>
              <a:rPr lang="en-US" smtClean="0">
                <a:solidFill>
                  <a:srgbClr val="9900CC"/>
                </a:solidFill>
                <a:latin typeface="Cordia New" pitchFamily="34" charset="-34"/>
                <a:cs typeface="Cordia New" pitchFamily="34" charset="-34"/>
              </a:rPr>
              <a:t>4.5678</a:t>
            </a:r>
            <a:r>
              <a:rPr lang="en-US" smtClean="0">
                <a:solidFill>
                  <a:srgbClr val="006600"/>
                </a:solidFill>
                <a:latin typeface="Cordia New" pitchFamily="34" charset="-34"/>
                <a:cs typeface="Cordia New" pitchFamily="34" charset="-34"/>
              </a:rPr>
              <a:t>,</a:t>
            </a:r>
            <a:r>
              <a:rPr lang="en-US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4.5678</a:t>
            </a:r>
            <a:r>
              <a:rPr lang="en-US" smtClean="0">
                <a:solidFill>
                  <a:srgbClr val="006600"/>
                </a:solidFill>
                <a:latin typeface="Cordia New" pitchFamily="34" charset="-34"/>
                <a:cs typeface="Cordia New" pitchFamily="34" charset="-34"/>
              </a:rPr>
              <a:t>,</a:t>
            </a:r>
            <a:r>
              <a:rPr lang="en-US" smtClean="0">
                <a:solidFill>
                  <a:srgbClr val="080808"/>
                </a:solidFill>
                <a:latin typeface="Cordia New" pitchFamily="34" charset="-34"/>
                <a:cs typeface="Cordia New" pitchFamily="34" charset="-34"/>
              </a:rPr>
              <a:t>4.5678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);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endParaRPr lang="th-TH" sz="200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b="1" u="sng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ผลลัพธ์ที่ได้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sz="2000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	</a:t>
            </a:r>
          </a:p>
          <a:p>
            <a:pPr marL="0" indent="0" algn="thai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	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253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06395EF0-937D-45DC-A1CB-582573855468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15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126988" name="Line 12"/>
          <p:cNvSpPr>
            <a:spLocks noChangeShapeType="1"/>
          </p:cNvSpPr>
          <p:nvPr/>
        </p:nvSpPr>
        <p:spPr bwMode="auto">
          <a:xfrm flipH="1">
            <a:off x="2065338" y="3789363"/>
            <a:ext cx="142875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26989" name="Line 13"/>
          <p:cNvSpPr>
            <a:spLocks noChangeShapeType="1"/>
          </p:cNvSpPr>
          <p:nvPr/>
        </p:nvSpPr>
        <p:spPr bwMode="auto">
          <a:xfrm>
            <a:off x="2700338" y="3789363"/>
            <a:ext cx="287337" cy="1612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26990" name="Line 14"/>
          <p:cNvSpPr>
            <a:spLocks noChangeShapeType="1"/>
          </p:cNvSpPr>
          <p:nvPr/>
        </p:nvSpPr>
        <p:spPr bwMode="auto">
          <a:xfrm>
            <a:off x="3203575" y="3789363"/>
            <a:ext cx="431800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26991" name="Line 15"/>
          <p:cNvSpPr>
            <a:spLocks noChangeShapeType="1"/>
          </p:cNvSpPr>
          <p:nvPr/>
        </p:nvSpPr>
        <p:spPr bwMode="auto">
          <a:xfrm>
            <a:off x="3797300" y="3789363"/>
            <a:ext cx="487363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26992" name="Text Box 16"/>
          <p:cNvSpPr txBox="1">
            <a:spLocks noChangeArrowheads="1"/>
          </p:cNvSpPr>
          <p:nvPr/>
        </p:nvSpPr>
        <p:spPr bwMode="auto">
          <a:xfrm>
            <a:off x="1177925" y="5373688"/>
            <a:ext cx="13319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3000">
                <a:solidFill>
                  <a:srgbClr val="006600"/>
                </a:solidFill>
                <a:cs typeface="Cordia New" pitchFamily="34" charset="-34"/>
              </a:rPr>
              <a:t>4.567800</a:t>
            </a:r>
          </a:p>
        </p:txBody>
      </p:sp>
      <p:sp>
        <p:nvSpPr>
          <p:cNvPr id="126993" name="Text Box 17"/>
          <p:cNvSpPr txBox="1">
            <a:spLocks noChangeArrowheads="1"/>
          </p:cNvSpPr>
          <p:nvPr/>
        </p:nvSpPr>
        <p:spPr bwMode="auto">
          <a:xfrm>
            <a:off x="2420938" y="5373688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3000">
                <a:solidFill>
                  <a:srgbClr val="9900CC"/>
                </a:solidFill>
                <a:cs typeface="Cordia New" pitchFamily="34" charset="-34"/>
              </a:rPr>
              <a:t>4.568</a:t>
            </a:r>
          </a:p>
        </p:txBody>
      </p:sp>
      <p:sp>
        <p:nvSpPr>
          <p:cNvPr id="126994" name="Text Box 18"/>
          <p:cNvSpPr txBox="1">
            <a:spLocks noChangeArrowheads="1"/>
          </p:cNvSpPr>
          <p:nvPr/>
        </p:nvSpPr>
        <p:spPr bwMode="auto">
          <a:xfrm>
            <a:off x="3141663" y="5373688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3000">
                <a:solidFill>
                  <a:schemeClr val="accent2"/>
                </a:solidFill>
                <a:cs typeface="Cordia New" pitchFamily="34" charset="-34"/>
              </a:rPr>
              <a:t>4.57</a:t>
            </a:r>
          </a:p>
        </p:txBody>
      </p:sp>
      <p:sp>
        <p:nvSpPr>
          <p:cNvPr id="126995" name="Text Box 19"/>
          <p:cNvSpPr txBox="1">
            <a:spLocks noChangeArrowheads="1"/>
          </p:cNvSpPr>
          <p:nvPr/>
        </p:nvSpPr>
        <p:spPr bwMode="auto">
          <a:xfrm>
            <a:off x="3797300" y="5373688"/>
            <a:ext cx="10080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sz="3000">
                <a:cs typeface="Cordia New" pitchFamily="34" charset="-34"/>
              </a:rPr>
              <a:t>4.6</a:t>
            </a:r>
          </a:p>
        </p:txBody>
      </p:sp>
      <p:sp>
        <p:nvSpPr>
          <p:cNvPr id="22541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6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6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26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2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26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2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126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2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8" grpId="0" animBg="1"/>
      <p:bldP spid="126989" grpId="0" animBg="1"/>
      <p:bldP spid="126990" grpId="0" animBg="1"/>
      <p:bldP spid="126991" grpId="0" animBg="1"/>
      <p:bldP spid="126992" grpId="0"/>
      <p:bldP spid="126993" grpId="0"/>
      <p:bldP spid="126994" grpId="0"/>
      <p:bldP spid="1269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การใส่ </a:t>
            </a:r>
            <a:r>
              <a:rPr lang="en-US" sz="5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Comment</a:t>
            </a:r>
            <a:endParaRPr lang="th-TH" sz="5000" smtClean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8229600" cy="2214562"/>
          </a:xfrm>
        </p:spPr>
        <p:txBody>
          <a:bodyPr>
            <a:normAutofit/>
          </a:bodyPr>
          <a:lstStyle/>
          <a:p>
            <a:pPr marL="0" indent="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mtClean="0">
                <a:solidFill>
                  <a:srgbClr val="003399"/>
                </a:solidFill>
                <a:latin typeface="Cordia New" pitchFamily="34" charset="-34"/>
                <a:cs typeface="Cordia New" pitchFamily="34" charset="-34"/>
              </a:rPr>
              <a:t>Comments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คือคำอธิบายต่างๆ ซึ่งโปรแกรมจะไม่ทำการแปลความหมายในส่วนที่เราทำการ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comments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เอาไว้ 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รูปแบบการเขียน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คือ  ต้องเปิดด้วยเครื่องหมาย</a:t>
            </a:r>
            <a:r>
              <a:rPr lang="th-TH" b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b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/*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และปิดด้วยเครื่องหมาย </a:t>
            </a:r>
            <a:r>
              <a:rPr lang="th-TH" b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*/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เช่น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3556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A257CE20-A9B8-49B6-8968-87C4F7E33050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16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2339975" y="3284538"/>
            <a:ext cx="4835525" cy="3095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th-TH" sz="2500" b="1" dirty="0">
                <a:latin typeface="Cordia New" pitchFamily="34" charset="-34"/>
                <a:cs typeface="Cordia New" pitchFamily="34" charset="-34"/>
              </a:rPr>
              <a:t>/*</a:t>
            </a:r>
            <a:r>
              <a:rPr lang="th-TH" sz="2500" dirty="0">
                <a:solidFill>
                  <a:srgbClr val="009900"/>
                </a:solidFill>
                <a:latin typeface="Cordia New" pitchFamily="34" charset="-34"/>
                <a:cs typeface="Cordia New" pitchFamily="34" charset="-34"/>
              </a:rPr>
              <a:t>ส่วนนี้พิมพ์อะไรก็ไม่เกิดผลกระทบกับโปรแกรม</a:t>
            </a:r>
            <a:r>
              <a:rPr lang="th-TH" sz="2500" b="1" dirty="0">
                <a:latin typeface="Cordia New" pitchFamily="34" charset="-34"/>
                <a:cs typeface="Cordia New" pitchFamily="34" charset="-34"/>
              </a:rPr>
              <a:t>*/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 </a:t>
            </a:r>
          </a:p>
          <a:p>
            <a:pPr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#include “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”</a:t>
            </a:r>
          </a:p>
          <a:p>
            <a:pPr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(“Hello Kitty”);</a:t>
            </a:r>
          </a:p>
          <a:p>
            <a:pPr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(“RMUTSB”);</a:t>
            </a:r>
          </a:p>
          <a:p>
            <a:pPr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}</a:t>
            </a:r>
            <a:endParaRPr lang="th-TH" sz="25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3558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คำสั่งในการรอรับการกระทำ (</a:t>
            </a:r>
            <a:r>
              <a:rPr lang="en-US" sz="40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Enter)</a:t>
            </a:r>
            <a:endParaRPr lang="th-TH" sz="4000" smtClean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1663" y="2800350"/>
            <a:ext cx="3611562" cy="3724275"/>
          </a:xfrm>
          <a:solidFill>
            <a:srgbClr val="EAEAEA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#include “stdio.h”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printf(“C Language”);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printf(“Programming”);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smtClean="0"/>
          </a:p>
        </p:txBody>
      </p:sp>
      <p:sp>
        <p:nvSpPr>
          <p:cNvPr id="2458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4BCD09D4-186A-4C50-B50C-C21807B4320E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17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457200" y="1628775"/>
            <a:ext cx="822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รูปแบบคำสั่ง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 คือ </a:t>
            </a:r>
            <a:r>
              <a:rPr lang="en-US" sz="3000">
                <a:solidFill>
                  <a:srgbClr val="003399"/>
                </a:solidFill>
                <a:latin typeface="Cordia New" pitchFamily="34" charset="-34"/>
                <a:cs typeface="Cordia New" pitchFamily="34" charset="-34"/>
              </a:rPr>
              <a:t>getch()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เช่น</a:t>
            </a: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4992688" y="2800350"/>
            <a:ext cx="3611562" cy="3724275"/>
          </a:xfrm>
          <a:prstGeom prst="rect">
            <a:avLst/>
          </a:prstGeom>
          <a:solidFill>
            <a:srgbClr val="EAEAEA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#include “stdio.h”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#include “conio.h”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printf(“C Language”);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printf(“Programming”);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getch();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}</a:t>
            </a:r>
            <a:endParaRPr lang="th-TH" sz="3000"/>
          </a:p>
        </p:txBody>
      </p:sp>
      <p:sp>
        <p:nvSpPr>
          <p:cNvPr id="78855" name="Oval 7"/>
          <p:cNvSpPr>
            <a:spLocks noChangeArrowheads="1"/>
          </p:cNvSpPr>
          <p:nvPr/>
        </p:nvSpPr>
        <p:spPr bwMode="auto">
          <a:xfrm>
            <a:off x="4859338" y="3227388"/>
            <a:ext cx="2089150" cy="503237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6" name="Oval 8"/>
          <p:cNvSpPr>
            <a:spLocks noChangeArrowheads="1"/>
          </p:cNvSpPr>
          <p:nvPr/>
        </p:nvSpPr>
        <p:spPr bwMode="auto">
          <a:xfrm>
            <a:off x="5003800" y="5516563"/>
            <a:ext cx="1584325" cy="503237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7" name="Line 9"/>
          <p:cNvSpPr>
            <a:spLocks noChangeShapeType="1"/>
          </p:cNvSpPr>
          <p:nvPr/>
        </p:nvSpPr>
        <p:spPr bwMode="auto">
          <a:xfrm>
            <a:off x="4287838" y="4695825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4586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4" grpId="0" animBg="1"/>
      <p:bldP spid="78855" grpId="0" animBg="1"/>
      <p:bldP spid="78856" grpId="0" animBg="1"/>
      <p:bldP spid="788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คำสั่งในการล้างจอภาพ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3671888" cy="4535488"/>
          </a:xfrm>
          <a:solidFill>
            <a:srgbClr val="EAEAEA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#include “stdio.h”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printf(“C Language”);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printf(“Programming”);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smtClean="0"/>
          </a:p>
        </p:txBody>
      </p:sp>
      <p:sp>
        <p:nvSpPr>
          <p:cNvPr id="25604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4D6776BB-855E-4A41-8B9D-A92288CCEADC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18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" y="1628775"/>
            <a:ext cx="82296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รูปแบบคำสั่ง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 คือ </a:t>
            </a:r>
            <a:r>
              <a:rPr lang="en-US" sz="3000">
                <a:solidFill>
                  <a:srgbClr val="003399"/>
                </a:solidFill>
                <a:latin typeface="Cordia New" pitchFamily="34" charset="-34"/>
                <a:cs typeface="Cordia New" pitchFamily="34" charset="-34"/>
              </a:rPr>
              <a:t>clrscr()</a:t>
            </a:r>
            <a:endParaRPr lang="th-TH" sz="250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5003800" y="2133600"/>
            <a:ext cx="3671888" cy="45354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#include “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”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#include “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conio.h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”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clrscr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();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(“C Language”);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(“Programming”);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>
                <a:latin typeface="Cordia New" pitchFamily="34" charset="-34"/>
                <a:cs typeface="Cordia New" pitchFamily="34" charset="-34"/>
              </a:rPr>
              <a:t>getch</a:t>
            </a:r>
            <a:r>
              <a:rPr lang="en-US" sz="2500" dirty="0">
                <a:latin typeface="Cordia New" pitchFamily="34" charset="-34"/>
                <a:cs typeface="Cordia New" pitchFamily="34" charset="-34"/>
              </a:rPr>
              <a:t>();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2500" dirty="0">
                <a:latin typeface="Cordia New" pitchFamily="34" charset="-34"/>
                <a:cs typeface="Cordia New" pitchFamily="34" charset="-34"/>
              </a:rPr>
              <a:t>}</a:t>
            </a:r>
            <a:endParaRPr lang="th-TH" sz="3000" dirty="0"/>
          </a:p>
        </p:txBody>
      </p:sp>
      <p:sp>
        <p:nvSpPr>
          <p:cNvPr id="80905" name="Oval 9"/>
          <p:cNvSpPr>
            <a:spLocks noChangeArrowheads="1"/>
          </p:cNvSpPr>
          <p:nvPr/>
        </p:nvSpPr>
        <p:spPr bwMode="auto">
          <a:xfrm>
            <a:off x="4884738" y="2565400"/>
            <a:ext cx="2089150" cy="503238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Oval 10"/>
          <p:cNvSpPr>
            <a:spLocks noChangeArrowheads="1"/>
          </p:cNvSpPr>
          <p:nvPr/>
        </p:nvSpPr>
        <p:spPr bwMode="auto">
          <a:xfrm>
            <a:off x="5056188" y="3933825"/>
            <a:ext cx="1455737" cy="503238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Line 11"/>
          <p:cNvSpPr>
            <a:spLocks noChangeShapeType="1"/>
          </p:cNvSpPr>
          <p:nvPr/>
        </p:nvSpPr>
        <p:spPr bwMode="auto">
          <a:xfrm>
            <a:off x="4240213" y="3949700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5610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4" grpId="0" animBg="1"/>
      <p:bldP spid="80905" grpId="0" animBg="1"/>
      <p:bldP spid="80906" grpId="0" animBg="1"/>
      <p:bldP spid="8090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คำสั่งในการขึ้นบรรทัดใหม่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624138"/>
            <a:ext cx="4330700" cy="4032250"/>
          </a:xfrm>
          <a:solidFill>
            <a:srgbClr val="EAEAEA"/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#include “stdio.h”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#include “conio.h”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printf(“C Language\n”);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printf(“Programming\n”);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printf(“\nTraining”);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getch();</a:t>
            </a:r>
          </a:p>
          <a:p>
            <a:pPr marL="274320" indent="-274320" algn="thaiDi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smtClean="0"/>
          </a:p>
        </p:txBody>
      </p:sp>
      <p:sp>
        <p:nvSpPr>
          <p:cNvPr id="26628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C8DC459-4BEC-4156-A2E4-A2D0A13F8028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19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457200" y="1628775"/>
            <a:ext cx="822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รูปแบบคำสั่ง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 คือ </a:t>
            </a:r>
            <a:r>
              <a:rPr lang="en-US" sz="3000">
                <a:solidFill>
                  <a:srgbClr val="003399"/>
                </a:solidFill>
                <a:latin typeface="Cordia New" pitchFamily="34" charset="-34"/>
                <a:cs typeface="Cordia New" pitchFamily="34" charset="-34"/>
              </a:rPr>
              <a:t>“\n”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เช่น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5148263" y="2624138"/>
            <a:ext cx="3708400" cy="4032250"/>
          </a:xfrm>
          <a:prstGeom prst="rect">
            <a:avLst/>
          </a:prstGeom>
          <a:solidFill>
            <a:srgbClr val="F8F8F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3000">
                <a:latin typeface="Cordia New" pitchFamily="34" charset="-34"/>
                <a:cs typeface="Cordia New" pitchFamily="34" charset="-34"/>
              </a:rPr>
              <a:t>C Language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3000">
                <a:latin typeface="Cordia New" pitchFamily="34" charset="-34"/>
                <a:cs typeface="Cordia New" pitchFamily="34" charset="-34"/>
              </a:rPr>
              <a:t>Programming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3000">
              <a:latin typeface="Cordia New" pitchFamily="34" charset="-34"/>
              <a:cs typeface="Cordia New" pitchFamily="34" charset="-34"/>
            </a:endParaRP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3000">
                <a:latin typeface="Cordia New" pitchFamily="34" charset="-34"/>
                <a:cs typeface="Cordia New" pitchFamily="34" charset="-34"/>
              </a:rPr>
              <a:t>Training</a:t>
            </a:r>
            <a:endParaRPr lang="th-TH" sz="30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6631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6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68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68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ฟังก์ชั่นพื้นฐานเกี่ยวกับสี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th-TH" sz="3500" b="1" smtClean="0">
                <a:latin typeface="Cordia New" pitchFamily="34" charset="-34"/>
                <a:cs typeface="Cordia New" pitchFamily="34" charset="-34"/>
              </a:rPr>
              <a:t>ใส่สีตัวอักษร</a:t>
            </a:r>
            <a:r>
              <a:rPr lang="th-TH" sz="3500" b="1" smtClean="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z="3500" b="1" smtClean="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                =</a:t>
            </a:r>
            <a:r>
              <a:rPr lang="th-TH" sz="3500" b="1" smtClean="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z="3500" b="1" smtClean="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textcolor();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th-TH" sz="3500" b="1" smtClean="0">
                <a:latin typeface="Cordia New" pitchFamily="34" charset="-34"/>
                <a:cs typeface="Cordia New" pitchFamily="34" charset="-34"/>
              </a:rPr>
              <a:t>ใส่สีพื้นให้กับตัวอักษร</a:t>
            </a:r>
            <a:r>
              <a:rPr lang="en-US" sz="3500" b="1" smtClean="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      =  textbackground();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th-TH" sz="3500" b="1" smtClean="0">
                <a:latin typeface="Cordia New" pitchFamily="34" charset="-34"/>
                <a:cs typeface="Cordia New" pitchFamily="34" charset="-34"/>
              </a:rPr>
              <a:t>แสดงผลตัวอักษรที่เป็นสี</a:t>
            </a:r>
            <a:r>
              <a:rPr lang="th-TH" sz="3500" b="1" smtClean="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z="3500" b="1" smtClean="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=  cprintf();</a:t>
            </a:r>
            <a:endParaRPr lang="th-TH" sz="3500" b="1" smtClean="0">
              <a:solidFill>
                <a:srgbClr val="3366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7652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E764EB3E-9EDD-46AC-9DA3-CDB1D1F8A91D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20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27653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รหัสสี</a:t>
            </a:r>
          </a:p>
        </p:txBody>
      </p:sp>
      <p:sp>
        <p:nvSpPr>
          <p:cNvPr id="28675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5688E7A6-B4F4-4F2A-A1CD-0A06B481EA41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21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95288" y="1628775"/>
          <a:ext cx="8280401" cy="4589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8259"/>
                <a:gridCol w="737020"/>
                <a:gridCol w="1803065"/>
                <a:gridCol w="1763213"/>
                <a:gridCol w="566294"/>
                <a:gridCol w="1842550"/>
              </a:tblGrid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Macro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ค่าคงที่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ความหมาย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Macro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ค่าคงที่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ความหมาย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BLACK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0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สีดำ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LIGHTBLUE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9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สีฟ้าอ่อน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BLUE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1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สีฟ้า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LIGHTGREEN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10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สีเขียวอ่อน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GREEN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สีเขียว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LIGHTCYAN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11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สีน้ำเงินอ่อน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CYAN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3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สีน้ำเงิน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LIGHTRED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12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สีแดงอ่อน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506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RED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4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สีแดง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LIGHTMAGENTA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13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สีม่วงอ่อน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MAGENTA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สีม่วง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YELLOW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14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สีเหลือง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BROWN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6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สีน้ำตาล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WHITE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15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สีขาว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LIGHTGRAY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7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สีเทาอ่อน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BLINK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128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กำหนดให้กระพริบ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  <a:tr h="453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DARKGRAY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8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สีเทาเข้ม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cs typeface="+mn-cs"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cs typeface="+mn-cs"/>
                        </a:rPr>
                        <a:t> 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9524" marR="9524" marT="9525" marB="9525" anchor="ctr"/>
                </a:tc>
              </a:tr>
            </a:tbl>
          </a:graphicData>
        </a:graphic>
      </p:graphicFrame>
      <p:sp>
        <p:nvSpPr>
          <p:cNvPr id="28755" name="ตัวแทนท้ายกระดาษ 2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รหัสสี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3238"/>
            <a:ext cx="4330700" cy="4032250"/>
          </a:xfrm>
          <a:solidFill>
            <a:srgbClr val="EAEAEA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การใช้รหัสสี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เช่น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textcolor(1);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textbackground(10);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cprintf(“ I Love Teacher\n ”);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cprintf(“ Really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??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\n\n“);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cprintf(“ Ha..Haa “);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970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3A96DF23-99FB-48ED-BF61-B46C052030BE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22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4922838" y="1773238"/>
            <a:ext cx="3970337" cy="396081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latin typeface="Cordia New" pitchFamily="34" charset="-34"/>
                <a:cs typeface="Cordia New" pitchFamily="34" charset="-34"/>
              </a:rPr>
              <a:t>ผลลัพธ์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300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</a:pPr>
            <a:endParaRPr lang="en-US" sz="300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99038" y="2420938"/>
            <a:ext cx="1881187" cy="4318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rgbClr val="0099FF"/>
                </a:solidFill>
              </a:rPr>
              <a:t>I Love Teacher</a:t>
            </a:r>
            <a:endParaRPr lang="th-TH" dirty="0">
              <a:solidFill>
                <a:srgbClr val="0099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02213" y="2936875"/>
            <a:ext cx="1881187" cy="4318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rgbClr val="0099FF"/>
                </a:solidFill>
              </a:rPr>
              <a:t>Really ??</a:t>
            </a:r>
            <a:endParaRPr lang="th-TH" dirty="0">
              <a:solidFill>
                <a:srgbClr val="0099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3800" y="3933825"/>
            <a:ext cx="1881188" cy="4318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rgbClr val="0099FF"/>
                </a:solidFill>
              </a:rPr>
              <a:t>Ha..</a:t>
            </a:r>
            <a:r>
              <a:rPr lang="en-US" dirty="0" err="1">
                <a:solidFill>
                  <a:srgbClr val="0099FF"/>
                </a:solidFill>
              </a:rPr>
              <a:t>Haa</a:t>
            </a:r>
            <a:endParaRPr lang="th-TH" dirty="0">
              <a:solidFill>
                <a:srgbClr val="0099FF"/>
              </a:solidFill>
            </a:endParaRPr>
          </a:p>
        </p:txBody>
      </p:sp>
      <p:sp>
        <p:nvSpPr>
          <p:cNvPr id="29705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44675"/>
            <a:ext cx="2808287" cy="720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รูปแบบฟังก์ชั่น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42950" y="2463800"/>
            <a:ext cx="7716838" cy="32686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500" b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gotoxy(</a:t>
            </a:r>
            <a:r>
              <a:rPr lang="th-TH" sz="3500" b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คอลัมน์</a:t>
            </a:r>
            <a:r>
              <a:rPr lang="en-US" sz="3500" b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,</a:t>
            </a:r>
            <a:r>
              <a:rPr lang="th-TH" sz="3500" b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บรรทัด)</a:t>
            </a:r>
            <a:r>
              <a:rPr lang="en-US" sz="3500" b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z="3500" smtClean="0">
                <a:latin typeface="Cordia New" pitchFamily="34" charset="-34"/>
                <a:cs typeface="Cordia New" pitchFamily="34" charset="-34"/>
              </a:rPr>
              <a:t>เช่น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z="3500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z="350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3500" smtClean="0">
                <a:solidFill>
                  <a:srgbClr val="800000"/>
                </a:solidFill>
                <a:latin typeface="Cordia New" pitchFamily="34" charset="-34"/>
                <a:cs typeface="Cordia New" pitchFamily="34" charset="-34"/>
              </a:rPr>
              <a:t>gotoxy(15,5);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solidFill>
                  <a:srgbClr val="800000"/>
                </a:solidFill>
                <a:latin typeface="Cordia New" pitchFamily="34" charset="-34"/>
                <a:cs typeface="Cordia New" pitchFamily="34" charset="-34"/>
              </a:rPr>
              <a:t>			printf(“C  Language“);</a:t>
            </a:r>
            <a:endParaRPr lang="th-TH" sz="3500" smtClean="0">
              <a:solidFill>
                <a:srgbClr val="800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0724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FB0A9A00-E14E-4F8A-9832-602A20A74CD8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23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03313" y="115888"/>
            <a:ext cx="6781800" cy="1408112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r" eaLnBrk="1" hangingPunct="1">
              <a:defRPr/>
            </a:pPr>
            <a:r>
              <a:rPr lang="th-TH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การกำหนดตำแหน่งที่จะแสดงข้อความ</a:t>
            </a:r>
          </a:p>
        </p:txBody>
      </p:sp>
      <p:sp>
        <p:nvSpPr>
          <p:cNvPr id="30726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92150"/>
            <a:ext cx="4895850" cy="720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ตัวอย่างการใช้คำสั่ง </a:t>
            </a:r>
            <a:r>
              <a:rPr lang="en-GB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gotoxy</a:t>
            </a:r>
            <a:r>
              <a:rPr lang="en-GB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 );</a:t>
            </a:r>
            <a:r>
              <a:rPr lang="th-TH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1341438"/>
            <a:ext cx="7632700" cy="5256212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#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include"stdio.h</a:t>
            </a:r>
            <a:r>
              <a:rPr lang="en-GB" sz="1700" dirty="0" smtClean="0">
                <a:latin typeface="Cordia New" pitchFamily="34" charset="-34"/>
                <a:cs typeface="+mj-cs"/>
              </a:rPr>
              <a:t>"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#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include"conio.h</a:t>
            </a:r>
            <a:r>
              <a:rPr lang="en-GB" sz="1700" dirty="0" smtClean="0">
                <a:latin typeface="Cordia New" pitchFamily="34" charset="-34"/>
                <a:cs typeface="+mj-cs"/>
              </a:rPr>
              <a:t>"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void main()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{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clrscr</a:t>
            </a:r>
            <a:r>
              <a:rPr lang="en-GB" sz="1700" dirty="0" smtClean="0">
                <a:latin typeface="Cordia New" pitchFamily="34" charset="-34"/>
                <a:cs typeface="+mj-cs"/>
              </a:rPr>
              <a:t>();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(40,5);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("BB Company");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(40,6);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("Report Tax");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(25,7);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("=========================================");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(30,8);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("No.    :");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(30,9);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("Name   :");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(30,10);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("Salary :");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(25,11);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("=========================================");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(30,12);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("Tax    :");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(30,13);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Netpay</a:t>
            </a:r>
            <a:r>
              <a:rPr lang="en-GB" sz="1700" dirty="0" smtClean="0">
                <a:latin typeface="Cordia New" pitchFamily="34" charset="-34"/>
                <a:cs typeface="+mj-cs"/>
              </a:rPr>
              <a:t> :");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700" dirty="0" smtClean="0">
                <a:latin typeface="Cordia New" pitchFamily="34" charset="-34"/>
                <a:cs typeface="+mj-cs"/>
              </a:rPr>
              <a:t>(25,14);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700" dirty="0" smtClean="0">
                <a:latin typeface="Cordia New" pitchFamily="34" charset="-34"/>
                <a:cs typeface="+mj-cs"/>
              </a:rPr>
              <a:t>("=========================================");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	</a:t>
            </a:r>
            <a:r>
              <a:rPr lang="en-GB" sz="1700" dirty="0" err="1" smtClean="0">
                <a:latin typeface="Cordia New" pitchFamily="34" charset="-34"/>
                <a:cs typeface="+mj-cs"/>
              </a:rPr>
              <a:t>getch</a:t>
            </a:r>
            <a:r>
              <a:rPr lang="en-GB" sz="1700" dirty="0" smtClean="0">
                <a:latin typeface="Cordia New" pitchFamily="34" charset="-34"/>
                <a:cs typeface="+mj-cs"/>
              </a:rPr>
              <a:t>();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700" dirty="0" smtClean="0">
                <a:latin typeface="Cordia New" pitchFamily="34" charset="-34"/>
                <a:cs typeface="+mj-cs"/>
              </a:rPr>
              <a:t>}</a:t>
            </a:r>
            <a:endParaRPr lang="th-TH" sz="1700" dirty="0" smtClean="0">
              <a:latin typeface="Cordia New" pitchFamily="34" charset="-34"/>
              <a:cs typeface="+mj-cs"/>
            </a:endParaRPr>
          </a:p>
        </p:txBody>
      </p:sp>
      <p:sp>
        <p:nvSpPr>
          <p:cNvPr id="31748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343BE714-F5D8-4578-BE90-B1706E5E4542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24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03313" y="115888"/>
            <a:ext cx="6781800" cy="792162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r" eaLnBrk="1" hangingPunct="1">
              <a:defRPr/>
            </a:pPr>
            <a:r>
              <a:rPr lang="th-TH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การกำหนดตำแหน่งที่จะแสดงข้อความ</a:t>
            </a:r>
          </a:p>
        </p:txBody>
      </p:sp>
      <p:sp>
        <p:nvSpPr>
          <p:cNvPr id="31750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8147050" cy="4878387"/>
          </a:xfrm>
        </p:spPr>
        <p:txBody>
          <a:bodyPr>
            <a:normAutofit lnSpcReduction="10000"/>
          </a:bodyPr>
          <a:lstStyle/>
          <a:p>
            <a:pPr marL="0" indent="0" algn="thaiDist" eaLnBrk="1" hangingPunct="1">
              <a:buFont typeface="Wingdings" pitchFamily="2" charset="2"/>
              <a:buNone/>
              <a:defRPr/>
            </a:pPr>
            <a:r>
              <a:rPr lang="th-TH" sz="4000" b="1" u="sng" dirty="0" smtClean="0">
                <a:latin typeface="Cordia New" pitchFamily="34" charset="-34"/>
                <a:cs typeface="Cordia New" pitchFamily="34" charset="-34"/>
              </a:rPr>
              <a:t>ฟังก์ชัน</a:t>
            </a:r>
            <a:r>
              <a:rPr lang="th-TH" sz="4000" b="1" u="sng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u="sng" dirty="0" err="1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scanf</a:t>
            </a:r>
            <a:r>
              <a:rPr lang="en-US" sz="4000" b="1" u="sng" dirty="0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()</a:t>
            </a: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	เป็นฟังก์ชันที่ใช้ในการ</a:t>
            </a:r>
            <a:r>
              <a:rPr lang="th-TH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รับค่าจากคีย์บอร์ดเข้าไปเก็บไว้ในตัวแปรที่กำหนด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โดยมีรูปแบบดังนี้</a:t>
            </a: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endParaRPr lang="th-TH" dirty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Control String 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เป็นส่วนที่ใช้บอกว่าจะเก็บข้อมูลในลักษณะใด</a:t>
            </a: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Variable List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เป็นส่วนของตัวแปร</a:t>
            </a:r>
          </a:p>
          <a:p>
            <a:pPr marL="0" indent="0" algn="thaiDist" eaLnBrk="1" hangingPunct="1"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เครื่องหมาย </a:t>
            </a:r>
            <a:r>
              <a:rPr lang="en-US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&amp;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เป็นการชี้ไปที่แอดเดรสหน่วยความจำของตัวแปร</a:t>
            </a:r>
            <a:endParaRPr lang="th-TH" dirty="0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การรับค่าข้อมูล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835150" y="2913063"/>
            <a:ext cx="5313363" cy="7874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5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scanf(“%d”,&amp;num)</a:t>
            </a:r>
            <a:endParaRPr lang="th-TH" sz="450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28007" name="Line 7"/>
          <p:cNvSpPr>
            <a:spLocks noChangeShapeType="1"/>
          </p:cNvSpPr>
          <p:nvPr/>
        </p:nvSpPr>
        <p:spPr bwMode="auto">
          <a:xfrm>
            <a:off x="4359275" y="3416300"/>
            <a:ext cx="0" cy="547688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128008" name="Text Box 8"/>
          <p:cNvSpPr txBox="1">
            <a:spLocks noChangeArrowheads="1"/>
          </p:cNvSpPr>
          <p:nvPr/>
        </p:nvSpPr>
        <p:spPr bwMode="auto">
          <a:xfrm>
            <a:off x="3341688" y="3956050"/>
            <a:ext cx="15843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Control String</a:t>
            </a:r>
            <a:endParaRPr lang="th-TH" sz="250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28012" name="Text Box 12"/>
          <p:cNvSpPr txBox="1">
            <a:spLocks noChangeArrowheads="1"/>
          </p:cNvSpPr>
          <p:nvPr/>
        </p:nvSpPr>
        <p:spPr bwMode="auto">
          <a:xfrm>
            <a:off x="5057775" y="3963988"/>
            <a:ext cx="143986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5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Variable List</a:t>
            </a:r>
            <a:endParaRPr lang="th-TH" sz="250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28013" name="Line 13"/>
          <p:cNvSpPr>
            <a:spLocks noChangeShapeType="1"/>
          </p:cNvSpPr>
          <p:nvPr/>
        </p:nvSpPr>
        <p:spPr bwMode="auto">
          <a:xfrm>
            <a:off x="5508625" y="3416300"/>
            <a:ext cx="0" cy="66675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3277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8A9895A-17EB-4BC8-A856-3ECFB1534F28}" type="slidenum">
              <a:rPr lang="en-US" altLang="en-US" sz="1000" smtClean="0"/>
              <a:pPr eaLnBrk="1" hangingPunct="1"/>
              <a:t>25</a:t>
            </a:fld>
            <a:endParaRPr lang="th-TH" altLang="en-US" sz="1000" smtClean="0"/>
          </a:p>
        </p:txBody>
      </p:sp>
      <p:sp>
        <p:nvSpPr>
          <p:cNvPr id="32778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280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12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2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280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280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7" grpId="0" animBg="1"/>
      <p:bldP spid="128008" grpId="0"/>
      <p:bldP spid="128012" grpId="0"/>
      <p:bldP spid="1280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แทนท้ายกระดาษ 4"/>
          <p:cNvSpPr>
            <a:spLocks noGrp="1"/>
          </p:cNvSpPr>
          <p:nvPr>
            <p:ph type="ftr" sz="quarter" idx="12"/>
          </p:nvPr>
        </p:nvSpPr>
        <p:spPr bwMode="auto">
          <a:xfrm>
            <a:off x="8129588" y="5734050"/>
            <a:ext cx="609600" cy="520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1400" b="1" dirty="0">
                <a:solidFill>
                  <a:srgbClr val="FFFFFF"/>
                </a:solidFill>
              </a:rPr>
              <a:t>3204-2008 การเขียนโปรแกรมภาษาซี             </a:t>
            </a:r>
            <a:r>
              <a:rPr lang="th-TH" sz="1400" b="1" dirty="0" smtClean="0">
                <a:solidFill>
                  <a:srgbClr val="FFFFFF"/>
                </a:solidFill>
              </a:rPr>
              <a:t>อ.ชินะสิทธิ์ มณีเบญจรัตน์</a:t>
            </a:r>
            <a:endParaRPr lang="en-US" sz="1400" b="1" dirty="0">
              <a:solidFill>
                <a:srgbClr val="FFFFFF"/>
              </a:solidFill>
            </a:endParaRPr>
          </a:p>
        </p:txBody>
      </p:sp>
      <p:pic>
        <p:nvPicPr>
          <p:cNvPr id="33795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ตัวแทนหมายเลขภาพนิ่ง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87176163-3AA7-4FBF-A4FA-1253E23616EB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26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ตัวแทนท้ายกระดาษ 4"/>
          <p:cNvSpPr>
            <a:spLocks noGrp="1"/>
          </p:cNvSpPr>
          <p:nvPr>
            <p:ph type="ftr" sz="quarter" idx="12"/>
          </p:nvPr>
        </p:nvSpPr>
        <p:spPr bwMode="auto">
          <a:xfrm>
            <a:off x="8129588" y="5734050"/>
            <a:ext cx="609600" cy="520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/>
            <a:r>
              <a:rPr lang="th-TH" sz="1400" b="1" dirty="0">
                <a:solidFill>
                  <a:srgbClr val="FFFFFF"/>
                </a:solidFill>
              </a:rPr>
              <a:t>3204-2008 การเขียนโปรแกรมภาษาซี             </a:t>
            </a:r>
            <a:r>
              <a:rPr lang="th-TH" sz="1400" b="1" dirty="0" smtClean="0">
                <a:solidFill>
                  <a:srgbClr val="FFFFFF"/>
                </a:solidFill>
              </a:rPr>
              <a:t>อ.ชินะสิทธิ์ มณีเบญจรัตน์</a:t>
            </a:r>
            <a:endParaRPr lang="en-US" sz="1400" b="1" dirty="0">
              <a:solidFill>
                <a:srgbClr val="FFFFFF"/>
              </a:solidFill>
            </a:endParaRPr>
          </a:p>
        </p:txBody>
      </p:sp>
      <p:pic>
        <p:nvPicPr>
          <p:cNvPr id="34819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ตัวแทนหมายเลขภาพนิ่ง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BBF61C7C-4A8E-4F5F-89ED-56D4703DCD94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27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35843" name="ตัวแทนข้อความ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5844" name="ตัวแทนเนื้อหา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7463"/>
            <a:ext cx="9167813" cy="6875463"/>
          </a:xfrm>
        </p:spPr>
      </p:pic>
      <p:sp>
        <p:nvSpPr>
          <p:cNvPr id="35845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3A3AD5F-4C9E-4C10-9852-65EB127A180C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28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35846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  <p:sp>
        <p:nvSpPr>
          <p:cNvPr id="3686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CAEDFD4F-4FBE-4FD3-A14F-2BC533ECDFB1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29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  <p:sp>
        <p:nvSpPr>
          <p:cNvPr id="37892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665A60D1-0E8E-467F-8511-88ABC542AF46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30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  <p:sp>
        <p:nvSpPr>
          <p:cNvPr id="38916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91C19ED7-7880-4971-AD79-A194E31E1FD0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31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  <p:sp>
        <p:nvSpPr>
          <p:cNvPr id="39940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45B6F0F8-80CB-48A2-8E25-82490D07F6FB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32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  <p:sp>
        <p:nvSpPr>
          <p:cNvPr id="4096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6385C52A-7FF1-43E5-B756-28AC1002F325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33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  <p:sp>
        <p:nvSpPr>
          <p:cNvPr id="4198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9A2D2C90-6BFA-4200-9C76-95105D32A126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34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  <p:sp>
        <p:nvSpPr>
          <p:cNvPr id="43015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B779E851-DDBA-46A6-9C34-6CA5B7DB9C63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35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การประกาศตัวแปร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28775"/>
            <a:ext cx="8218488" cy="1638300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sz="2700" smtClean="0">
                <a:latin typeface="Cordia New" pitchFamily="34" charset="-34"/>
                <a:cs typeface="Cordia New" pitchFamily="34" charset="-34"/>
              </a:rPr>
              <a:t>	ตัวแปรทุกตัวจะต้องมีการประกาศด้วยชนิดของข้อมูล </a:t>
            </a:r>
            <a:r>
              <a:rPr lang="th-TH" sz="2700" smtClean="0">
                <a:solidFill>
                  <a:schemeClr val="tx2"/>
                </a:solidFill>
                <a:latin typeface="Cordia New" pitchFamily="34" charset="-34"/>
                <a:cs typeface="Cordia New" pitchFamily="34" charset="-34"/>
              </a:rPr>
              <a:t>เพื่อบอกให้เครื่องทราบว่า</a:t>
            </a:r>
            <a:r>
              <a:rPr lang="th-TH" sz="2700" smtClean="0">
                <a:latin typeface="Cordia New" pitchFamily="34" charset="-34"/>
                <a:cs typeface="Cordia New" pitchFamily="34" charset="-34"/>
              </a:rPr>
              <a:t> ตัวแปรนั้นมีลักษณะการเก็บข้อมูลแบบใด และจะต้องจองเนื้อที่ในหน่วยความจำขนาดเท่าใด  ซึ่งภาษา </a:t>
            </a:r>
            <a:r>
              <a:rPr lang="en-US" sz="2700" smtClean="0">
                <a:latin typeface="Cordia New" pitchFamily="34" charset="-34"/>
                <a:cs typeface="Cordia New" pitchFamily="34" charset="-34"/>
              </a:rPr>
              <a:t>C </a:t>
            </a:r>
            <a:r>
              <a:rPr lang="th-TH" sz="2700" smtClean="0">
                <a:latin typeface="Cordia New" pitchFamily="34" charset="-34"/>
                <a:cs typeface="Cordia New" pitchFamily="34" charset="-34"/>
              </a:rPr>
              <a:t>มีชนิดข้อมูลที่ใช้บ่อย ได้แก่</a:t>
            </a:r>
          </a:p>
        </p:txBody>
      </p:sp>
      <p:graphicFrame>
        <p:nvGraphicFramePr>
          <p:cNvPr id="152679" name="Group 103"/>
          <p:cNvGraphicFramePr>
            <a:graphicFrameLocks noGrp="1"/>
          </p:cNvGraphicFramePr>
          <p:nvPr>
            <p:ph sz="half" idx="2"/>
          </p:nvPr>
        </p:nvGraphicFramePr>
        <p:xfrm>
          <a:off x="395288" y="2997200"/>
          <a:ext cx="8353425" cy="3492648"/>
        </p:xfrm>
        <a:graphic>
          <a:graphicData uri="http://schemas.openxmlformats.org/drawingml/2006/table">
            <a:tbl>
              <a:tblPr/>
              <a:tblGrid>
                <a:gridCol w="1654175"/>
                <a:gridCol w="4178300"/>
                <a:gridCol w="2520950"/>
              </a:tblGrid>
              <a:tr h="441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ชนิดข้อมูล</a:t>
                      </a: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ลักษณะข้อมูล</a:t>
                      </a: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ช่วงข้อมูล</a:t>
                      </a: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441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char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ตัวอักษร 1 ตัว</a:t>
                      </a: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-128 </a:t>
                      </a: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ถึง</a:t>
                      </a: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127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41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int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จำนวนเต็ม</a:t>
                      </a: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-32768 </a:t>
                      </a: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ถึง</a:t>
                      </a: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32767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8624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long int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จำนวนเต็ม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(ใช้พื้นที่ในการจัดเก็บเป็น 2 เท่าของ </a:t>
                      </a: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Integer)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-2,147,482,648 </a:t>
                      </a: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ถึง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2,147,482,647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441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float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เลขทศนิยม</a:t>
                      </a: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3.4*10</a:t>
                      </a:r>
                      <a:r>
                        <a:rPr kumimoji="0" lang="en-US" sz="23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-38</a:t>
                      </a: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ถึง</a:t>
                      </a: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3.4*10</a:t>
                      </a:r>
                      <a:r>
                        <a:rPr kumimoji="0" lang="en-US" sz="23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38</a:t>
                      </a:r>
                      <a:endParaRPr kumimoji="0" lang="th-TH" sz="23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  <a:tr h="8624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double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เลขทศนิยม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(ใช้พื้นที่ในการจัดเก็บเป็น 2 เท่าของ </a:t>
                      </a:r>
                      <a:r>
                        <a:rPr kumimoji="0" lang="en-US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Float)</a:t>
                      </a:r>
                      <a:endParaRPr kumimoji="0" lang="th-TH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1.7*10</a:t>
                      </a:r>
                      <a:r>
                        <a:rPr kumimoji="0" lang="th-TH" sz="23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-308</a:t>
                      </a:r>
                      <a:r>
                        <a:rPr kumimoji="0" lang="th-TH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ถึง 1.7*10</a:t>
                      </a:r>
                      <a:r>
                        <a:rPr kumimoji="0" lang="th-TH" sz="23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308</a:t>
                      </a:r>
                    </a:p>
                  </a:txBody>
                  <a:tcPr marT="45690" marB="456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4406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3768D22B-B9E0-4E70-B121-D42C5DD513EE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36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4406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7024687" cy="1143000"/>
          </a:xfrm>
        </p:spPr>
        <p:txBody>
          <a:bodyPr/>
          <a:lstStyle/>
          <a:p>
            <a:pPr eaLnBrk="1" hangingPunct="1"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การประกาศตัวแปร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1671638"/>
            <a:ext cx="4330700" cy="5040312"/>
          </a:xfrm>
          <a:solidFill>
            <a:srgbClr val="EAEAEA"/>
          </a:solidFill>
        </p:spPr>
        <p:txBody>
          <a:bodyPr>
            <a:normAutofit lnSpcReduction="10000"/>
          </a:bodyPr>
          <a:lstStyle/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#include “</a:t>
            </a:r>
            <a:r>
              <a:rPr lang="en-US" sz="2500" dirty="0" err="1" smtClean="0">
                <a:latin typeface="Cordia New" pitchFamily="34" charset="-34"/>
                <a:cs typeface="Cordia New" pitchFamily="34" charset="-34"/>
              </a:rPr>
              <a:t>stdio.h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”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#include “</a:t>
            </a:r>
            <a:r>
              <a:rPr lang="en-US" sz="2500" dirty="0" err="1" smtClean="0">
                <a:latin typeface="Cordia New" pitchFamily="34" charset="-34"/>
                <a:cs typeface="Cordia New" pitchFamily="34" charset="-34"/>
              </a:rPr>
              <a:t>conio.h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”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 smtClean="0">
                <a:latin typeface="Cordia New" pitchFamily="34" charset="-34"/>
                <a:cs typeface="Cordia New" pitchFamily="34" charset="-34"/>
              </a:rPr>
              <a:t>clrscr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();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int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500" dirty="0" err="1" smtClean="0">
                <a:latin typeface="Cordia New" pitchFamily="34" charset="-34"/>
                <a:cs typeface="Cordia New" pitchFamily="34" charset="-34"/>
              </a:rPr>
              <a:t>year,age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;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	year=2525;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	age=2555-year;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 smtClean="0"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(“I am %d year </a:t>
            </a:r>
            <a:r>
              <a:rPr lang="en-US" sz="2500" dirty="0" err="1" smtClean="0">
                <a:latin typeface="Cordia New" pitchFamily="34" charset="-34"/>
                <a:cs typeface="Cordia New" pitchFamily="34" charset="-34"/>
              </a:rPr>
              <a:t>old”,age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);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dirty="0" err="1" smtClean="0">
                <a:latin typeface="Cordia New" pitchFamily="34" charset="-34"/>
                <a:cs typeface="Cordia New" pitchFamily="34" charset="-34"/>
              </a:rPr>
              <a:t>getch</a:t>
            </a: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();</a:t>
            </a:r>
          </a:p>
          <a:p>
            <a:pPr algn="thaiDist" eaLnBrk="1" hangingPunct="1">
              <a:buFont typeface="Wingdings" pitchFamily="2" charset="2"/>
              <a:buNone/>
              <a:defRPr/>
            </a:pPr>
            <a:r>
              <a:rPr lang="en-US" sz="2500" dirty="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sz="2500" dirty="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5076825" y="1671638"/>
            <a:ext cx="3708400" cy="5040312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3000">
                <a:latin typeface="Cordia New" pitchFamily="34" charset="-34"/>
                <a:cs typeface="Cordia New" pitchFamily="34" charset="-34"/>
              </a:rPr>
              <a:t>I am 30 year old</a:t>
            </a:r>
          </a:p>
        </p:txBody>
      </p:sp>
      <p:sp>
        <p:nvSpPr>
          <p:cNvPr id="45061" name="Slide Number Placeholder 1"/>
          <p:cNvSpPr>
            <a:spLocks noGrp="1"/>
          </p:cNvSpPr>
          <p:nvPr>
            <p:ph type="sldNum" sz="quarter" idx="11"/>
          </p:nvPr>
        </p:nvSpPr>
        <p:spPr bwMode="auto">
          <a:xfrm rot="5400000">
            <a:off x="6989763" y="3736975"/>
            <a:ext cx="3200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l" eaLnBrk="1" hangingPunct="1"/>
            <a:fld id="{6BE08E01-9C87-467F-9CDC-026D37CA5422}" type="slidenum">
              <a:rPr lang="en-US" altLang="en-US" sz="1000" b="0" smtClean="0"/>
              <a:pPr algn="l" eaLnBrk="1" hangingPunct="1"/>
              <a:t>37</a:t>
            </a:fld>
            <a:endParaRPr lang="th-TH" altLang="en-US" sz="1000" b="0" smtClean="0"/>
          </a:p>
        </p:txBody>
      </p:sp>
      <p:sp>
        <p:nvSpPr>
          <p:cNvPr id="45062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260350"/>
            <a:ext cx="7024687" cy="1143000"/>
          </a:xfrm>
        </p:spPr>
        <p:txBody>
          <a:bodyPr/>
          <a:lstStyle/>
          <a:p>
            <a:pPr eaLnBrk="1" hangingPunct="1"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การประกาศตัวแปร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1960563"/>
            <a:ext cx="4114800" cy="2405062"/>
          </a:xfrm>
          <a:solidFill>
            <a:srgbClr val="EAEAEA"/>
          </a:solidFill>
        </p:spPr>
        <p:txBody>
          <a:bodyPr/>
          <a:lstStyle/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int</a:t>
            </a:r>
            <a:r>
              <a:rPr lang="en-US" sz="2500" smtClean="0">
                <a:latin typeface="Cordia New" pitchFamily="34" charset="-34"/>
                <a:cs typeface="Cordia New" pitchFamily="34" charset="-34"/>
              </a:rPr>
              <a:t> year,age;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year=2525;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age=2555-year;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printf(“Year of Birth is %d”,year);</a:t>
            </a:r>
          </a:p>
          <a:p>
            <a:pPr algn="thaiDist" eaLnBrk="1" hangingPunct="1">
              <a:buFont typeface="Wingdings" pitchFamily="2" charset="2"/>
              <a:buNone/>
            </a:pPr>
            <a:r>
              <a:rPr lang="en-US" sz="2500" smtClean="0">
                <a:latin typeface="Cordia New" pitchFamily="34" charset="-34"/>
                <a:cs typeface="Cordia New" pitchFamily="34" charset="-34"/>
              </a:rPr>
              <a:t>	printf(“Now,I am %d year old”,age);</a:t>
            </a:r>
          </a:p>
        </p:txBody>
      </p:sp>
      <p:sp>
        <p:nvSpPr>
          <p:cNvPr id="46084" name="Rectangle 8"/>
          <p:cNvSpPr>
            <a:spLocks noChangeArrowheads="1"/>
          </p:cNvSpPr>
          <p:nvPr/>
        </p:nvSpPr>
        <p:spPr bwMode="auto">
          <a:xfrm>
            <a:off x="4716463" y="1960563"/>
            <a:ext cx="4114800" cy="240506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5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int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 year,age;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year=2525;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age=2555-year;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printf(“Year of Birth is %d\n\n”,year);</a:t>
            </a:r>
          </a:p>
          <a:p>
            <a:pPr marL="342900" indent="-342900" algn="thaiDi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	printf(“Now,I am %d year old”,age);</a:t>
            </a:r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7724775" y="2781300"/>
            <a:ext cx="0" cy="633413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82955" name="Oval 11"/>
          <p:cNvSpPr>
            <a:spLocks noChangeArrowheads="1"/>
          </p:cNvSpPr>
          <p:nvPr/>
        </p:nvSpPr>
        <p:spPr bwMode="auto">
          <a:xfrm>
            <a:off x="6991350" y="2276475"/>
            <a:ext cx="1468438" cy="488950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th-TH" sz="2300">
                <a:solidFill>
                  <a:srgbClr val="0066CC"/>
                </a:solidFill>
                <a:cs typeface="Cordia New" pitchFamily="34" charset="-34"/>
              </a:rPr>
              <a:t>ขึ้นบรรทัดใหม่</a:t>
            </a:r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385763" y="4797425"/>
            <a:ext cx="4114800" cy="1800225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</a:t>
            </a:r>
            <a:endParaRPr lang="en-US" sz="3000" u="sng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Year of Birth is 2525Now,I am 30 year old</a:t>
            </a: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4716463" y="4797425"/>
            <a:ext cx="4114800" cy="1800225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</a:t>
            </a:r>
            <a:endParaRPr lang="en-US" sz="3000" u="sng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Year of Birth is 2525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500">
                <a:latin typeface="Cordia New" pitchFamily="34" charset="-34"/>
                <a:cs typeface="Cordia New" pitchFamily="34" charset="-34"/>
              </a:rPr>
              <a:t>Now,I am 25 year old</a:t>
            </a:r>
          </a:p>
        </p:txBody>
      </p:sp>
      <p:sp>
        <p:nvSpPr>
          <p:cNvPr id="82958" name="Line 14"/>
          <p:cNvSpPr>
            <a:spLocks noChangeShapeType="1"/>
          </p:cNvSpPr>
          <p:nvPr/>
        </p:nvSpPr>
        <p:spPr bwMode="auto">
          <a:xfrm>
            <a:off x="2555875" y="4408488"/>
            <a:ext cx="0" cy="358775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82959" name="Line 15"/>
          <p:cNvSpPr>
            <a:spLocks noChangeShapeType="1"/>
          </p:cNvSpPr>
          <p:nvPr/>
        </p:nvSpPr>
        <p:spPr bwMode="auto">
          <a:xfrm>
            <a:off x="6789738" y="4408488"/>
            <a:ext cx="0" cy="358775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46091" name="Slide Number Placeholder 1"/>
          <p:cNvSpPr>
            <a:spLocks noGrp="1"/>
          </p:cNvSpPr>
          <p:nvPr>
            <p:ph type="sldNum" sz="quarter" idx="11"/>
          </p:nvPr>
        </p:nvSpPr>
        <p:spPr bwMode="auto">
          <a:xfrm rot="5400000">
            <a:off x="6989763" y="3736975"/>
            <a:ext cx="3200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l" eaLnBrk="1" hangingPunct="1"/>
            <a:fld id="{1A88C50A-ABFA-480B-AB0D-2971199012ED}" type="slidenum">
              <a:rPr lang="en-US" altLang="en-US" sz="1000" b="0" smtClean="0"/>
              <a:pPr algn="l" eaLnBrk="1" hangingPunct="1"/>
              <a:t>38</a:t>
            </a:fld>
            <a:endParaRPr lang="th-TH" altLang="en-US" sz="1000" b="0" smtClean="0"/>
          </a:p>
        </p:txBody>
      </p:sp>
      <p:sp>
        <p:nvSpPr>
          <p:cNvPr id="46092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82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8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8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4" grpId="0" animBg="1"/>
      <p:bldP spid="82955" grpId="0" animBg="1"/>
      <p:bldP spid="82956" grpId="0" animBg="1"/>
      <p:bldP spid="82957" grpId="0" animBg="1"/>
      <p:bldP spid="82958" grpId="0" animBg="1"/>
      <p:bldP spid="8295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147050" cy="4878387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โปรแกรมคอมพิวเตอร์ที่มีการตอบสนองการทำงานภายหลังที่ผู้ใช้ทำการป้อนค่าอินพุตเข้าไป จะเรียกว่า</a:t>
            </a: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โปรแกรมอินเตอร์แอกทีฟ </a:t>
            </a:r>
            <a:r>
              <a:rPr lang="en-US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(interactive program)</a:t>
            </a:r>
            <a:endParaRPr lang="th-TH" smtClean="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z="2000" smtClean="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u="sng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ตัวอย่าง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เขียนโปรแกรมรับค่าปีที่เกิด และให้โปรแกรมคำนวณหาว่าปีนี้เราอายุเท่าไหร่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?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การรับและพิมพ์ข้อมูล</a:t>
            </a:r>
          </a:p>
        </p:txBody>
      </p:sp>
      <p:sp>
        <p:nvSpPr>
          <p:cNvPr id="4710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5EE542F0-513A-46BB-A19F-43E01743628D}" type="slidenum">
              <a:rPr lang="en-US" altLang="en-US" sz="1000" smtClean="0"/>
              <a:pPr eaLnBrk="1" hangingPunct="1"/>
              <a:t>39</a:t>
            </a:fld>
            <a:endParaRPr lang="th-TH" altLang="en-US" sz="1000" smtClean="0"/>
          </a:p>
        </p:txBody>
      </p:sp>
      <p:sp>
        <p:nvSpPr>
          <p:cNvPr id="4710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การรับและพิมพ์ข้อมูล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76388"/>
            <a:ext cx="5051425" cy="4805362"/>
          </a:xfrm>
          <a:solidFill>
            <a:srgbClr val="F8F8F8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b="1" smtClean="0">
                <a:solidFill>
                  <a:srgbClr val="009900"/>
                </a:solidFill>
                <a:latin typeface="Cordia New" pitchFamily="34" charset="-34"/>
                <a:cs typeface="Cordia New" pitchFamily="34" charset="-34"/>
              </a:rPr>
              <a:t>#include "stdio.h"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b="1" smtClean="0">
                <a:solidFill>
                  <a:srgbClr val="009900"/>
                </a:solidFill>
                <a:latin typeface="Cordia New" pitchFamily="34" charset="-34"/>
                <a:cs typeface="Cordia New" pitchFamily="34" charset="-34"/>
              </a:rPr>
              <a:t>#include "conio.h"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{       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int year,age;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clrscr();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printf("Enter of year: 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scanf("%d",&amp;year);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age=2555-year;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printf("This year, i am %d year old",age);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getch();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sz="260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813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D6DA8021-0237-4B68-A65B-9D826AEA82C0}" type="slidenum">
              <a:rPr lang="en-US" altLang="en-US" sz="1000" smtClean="0"/>
              <a:pPr eaLnBrk="1" hangingPunct="1"/>
              <a:t>40</a:t>
            </a:fld>
            <a:endParaRPr lang="th-TH" altLang="en-US" sz="1000" smtClean="0"/>
          </a:p>
        </p:txBody>
      </p:sp>
      <p:sp>
        <p:nvSpPr>
          <p:cNvPr id="4813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7543800" cy="1003300"/>
          </a:xfrm>
        </p:spPr>
        <p:txBody>
          <a:bodyPr/>
          <a:lstStyle/>
          <a:p>
            <a:pPr eaLnBrk="1" hangingPunct="1"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ตัวอย่าง</a:t>
            </a:r>
          </a:p>
        </p:txBody>
      </p:sp>
      <p:sp>
        <p:nvSpPr>
          <p:cNvPr id="49155" name="Text Placeholder 2"/>
          <p:cNvSpPr>
            <a:spLocks noGrp="1"/>
          </p:cNvSpPr>
          <p:nvPr>
            <p:ph type="body" sz="half" idx="1"/>
          </p:nvPr>
        </p:nvSpPr>
        <p:spPr>
          <a:xfrm>
            <a:off x="827088" y="912813"/>
            <a:ext cx="7993062" cy="10795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th-TH" sz="2800" smtClean="0">
                <a:latin typeface="Cordia New" pitchFamily="34" charset="-34"/>
                <a:cs typeface="Cordia New" pitchFamily="34" charset="-34"/>
              </a:rPr>
              <a:t>เขียนโปรแกรมเพื่อคำนวณรายรับหลังหักภาษีของพนักงาน โดยทำการรับค่า ลำดับที่ ชื่อพนักงาน เงินเดือน และทำการคิดภาษีหัก ณ ที่จ่าย </a:t>
            </a:r>
            <a:r>
              <a:rPr lang="en-GB" sz="2800" smtClean="0">
                <a:latin typeface="Cordia New" pitchFamily="34" charset="-34"/>
                <a:cs typeface="Cordia New" pitchFamily="34" charset="-34"/>
              </a:rPr>
              <a:t> 5%</a:t>
            </a:r>
            <a:r>
              <a:rPr lang="en-US" sz="280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800" smtClean="0">
                <a:latin typeface="Cordia New" pitchFamily="34" charset="-34"/>
                <a:cs typeface="Cordia New" pitchFamily="34" charset="-34"/>
              </a:rPr>
              <a:t>ของเงินเดือน</a:t>
            </a:r>
            <a:endParaRPr lang="en-US" sz="2800" smtClean="0">
              <a:latin typeface="Cordia New" pitchFamily="34" charset="-34"/>
              <a:cs typeface="Cordia New" pitchFamily="34" charset="-34"/>
            </a:endParaRPr>
          </a:p>
          <a:p>
            <a:pPr marL="0" indent="0">
              <a:buFont typeface="Wingdings" pitchFamily="2" charset="2"/>
              <a:buNone/>
            </a:pPr>
            <a:endParaRPr lang="th-TH" sz="280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5650" y="1989138"/>
            <a:ext cx="7777163" cy="475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#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include"stdio.h</a:t>
            </a:r>
            <a:r>
              <a:rPr lang="en-GB" sz="1800" dirty="0" smtClean="0">
                <a:latin typeface="Cordia New" pitchFamily="34" charset="-34"/>
                <a:cs typeface="+mj-cs"/>
              </a:rPr>
              <a:t>"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#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include"conio.h</a:t>
            </a:r>
            <a:r>
              <a:rPr lang="en-GB" sz="1800" dirty="0" smtClean="0">
                <a:latin typeface="Cordia New" pitchFamily="34" charset="-34"/>
                <a:cs typeface="+mj-cs"/>
              </a:rPr>
              <a:t>"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void main()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{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clrscr</a:t>
            </a:r>
            <a:r>
              <a:rPr lang="en-GB" sz="1800" dirty="0" smtClean="0">
                <a:latin typeface="Cordia New" pitchFamily="34" charset="-34"/>
                <a:cs typeface="+mj-cs"/>
              </a:rPr>
              <a:t>();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>
                <a:latin typeface="Cordia New" pitchFamily="34" charset="-34"/>
                <a:cs typeface="+mj-cs"/>
              </a:rPr>
              <a:t>	</a:t>
            </a:r>
            <a:r>
              <a:rPr lang="en-GB" sz="1800" dirty="0" smtClean="0">
                <a:latin typeface="Cordia New" pitchFamily="34" charset="-34"/>
                <a:cs typeface="+mj-cs"/>
              </a:rPr>
              <a:t>float 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netpay,salary,tax</a:t>
            </a:r>
            <a:r>
              <a:rPr lang="en-GB" sz="1800" dirty="0" smtClean="0">
                <a:latin typeface="Cordia New" pitchFamily="34" charset="-34"/>
                <a:cs typeface="+mj-cs"/>
              </a:rPr>
              <a:t>;    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int</a:t>
            </a:r>
            <a:r>
              <a:rPr lang="en-GB" sz="1800" dirty="0" smtClean="0">
                <a:latin typeface="Cordia New" pitchFamily="34" charset="-34"/>
                <a:cs typeface="+mj-cs"/>
              </a:rPr>
              <a:t> no;   char name[20];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(40,8);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scanf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(“%d</a:t>
            </a:r>
            <a:r>
              <a:rPr lang="en-US" sz="1800" dirty="0" smtClean="0">
                <a:latin typeface="Cordia New" pitchFamily="34" charset="-34"/>
                <a:cs typeface="+mj-cs"/>
              </a:rPr>
              <a:t>”,&amp;no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(40,9);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scanf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s“,&amp;name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(40,10);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scanf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f“,&amp;salary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>
                <a:latin typeface="Cordia New" pitchFamily="34" charset="-34"/>
                <a:cs typeface="+mj-cs"/>
              </a:rPr>
              <a:t>	</a:t>
            </a:r>
            <a:r>
              <a:rPr lang="en-GB" sz="1800" dirty="0" smtClean="0">
                <a:latin typeface="Cordia New" pitchFamily="34" charset="-34"/>
                <a:cs typeface="+mj-cs"/>
              </a:rPr>
              <a:t>tax = salary*0.05;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(40,12);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(“%.2f“,tax);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netpay</a:t>
            </a:r>
            <a:r>
              <a:rPr lang="en-GB" sz="1800" dirty="0" smtClean="0">
                <a:latin typeface="Cordia New" pitchFamily="34" charset="-34"/>
                <a:cs typeface="+mj-cs"/>
              </a:rPr>
              <a:t> = salary –tax;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(40,13);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(“%.2f</a:t>
            </a:r>
            <a:r>
              <a:rPr lang="en-US" sz="1800" dirty="0" smtClean="0">
                <a:latin typeface="Cordia New" pitchFamily="34" charset="-34"/>
                <a:cs typeface="+mj-cs"/>
              </a:rPr>
              <a:t>”,</a:t>
            </a:r>
            <a:r>
              <a:rPr lang="en-GB" sz="1800" dirty="0" err="1">
                <a:latin typeface="Cordia New" pitchFamily="34" charset="-34"/>
                <a:cs typeface="+mj-cs"/>
              </a:rPr>
              <a:t>n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etpay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getch</a:t>
            </a:r>
            <a:r>
              <a:rPr lang="en-GB" sz="1800" dirty="0" smtClean="0">
                <a:latin typeface="Cordia New" pitchFamily="34" charset="-34"/>
                <a:cs typeface="+mj-cs"/>
              </a:rPr>
              <a:t>();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}</a:t>
            </a:r>
            <a:endParaRPr lang="th-TH" sz="1800" dirty="0" smtClean="0">
              <a:latin typeface="Cordia New" pitchFamily="34" charset="-34"/>
              <a:cs typeface="+mj-cs"/>
            </a:endParaRPr>
          </a:p>
        </p:txBody>
      </p:sp>
      <p:sp>
        <p:nvSpPr>
          <p:cNvPr id="4915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17971488-61ED-463A-B5E1-6715800FC6F5}" type="slidenum">
              <a:rPr lang="en-US" altLang="en-US" sz="1000" smtClean="0"/>
              <a:pPr eaLnBrk="1" hangingPunct="1"/>
              <a:t>41</a:t>
            </a:fld>
            <a:endParaRPr lang="th-TH" altLang="en-US" sz="1000" smtClean="0"/>
          </a:p>
        </p:txBody>
      </p:sp>
      <p:sp>
        <p:nvSpPr>
          <p:cNvPr id="49158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h-TH" dirty="0" smtClean="0"/>
              <a:t>ใบงานที่ 1 ฝึกเขียนโปรแกรมดังนี้</a:t>
            </a:r>
            <a:endParaRPr lang="th-TH" dirty="0"/>
          </a:p>
        </p:txBody>
      </p:sp>
      <p:pic>
        <p:nvPicPr>
          <p:cNvPr id="50179" name="ตัวแทนเนื้อหา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8" b="6866"/>
          <a:stretch>
            <a:fillRect/>
          </a:stretch>
        </p:blipFill>
        <p:spPr>
          <a:xfrm>
            <a:off x="539750" y="1773238"/>
            <a:ext cx="8064500" cy="3351212"/>
          </a:xfrm>
        </p:spPr>
      </p:pic>
      <p:sp>
        <p:nvSpPr>
          <p:cNvPr id="50180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1EB11550-9603-4EC3-8495-2D56B895B523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42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0181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การรับและพิมพ์ข้อมูล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147050" cy="4878387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โปรแกรมคอมพิวเตอร์ที่มีการตอบสนองการทำงานภายหลังที่ผู้ใช้ทำการป้อนค่าอินพุตเข้าไป จะเรียกว่า</a:t>
            </a: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โปรแกรมอินเตอร์แอกทีฟ </a:t>
            </a:r>
            <a:r>
              <a:rPr lang="en-US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(interactive program)</a:t>
            </a:r>
            <a:endParaRPr lang="th-TH" smtClean="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endParaRPr lang="th-TH" sz="2000" smtClean="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u="sng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ตัวอย่าง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เขียนโปรแกรมรับค่าปีที่เกิด และให้โปรแกรมคำนวณหาว่าปีนี้เราอายุเท่าไหร่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?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120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A32F1D01-D29E-4038-8346-2BDC5926C4E7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43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1205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การรับและพิมพ์ข้อมูล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76388"/>
            <a:ext cx="5051425" cy="4805362"/>
          </a:xfrm>
          <a:solidFill>
            <a:srgbClr val="F8F8F8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b="1" smtClean="0">
                <a:solidFill>
                  <a:srgbClr val="009900"/>
                </a:solidFill>
                <a:latin typeface="Cordia New" pitchFamily="34" charset="-34"/>
                <a:cs typeface="Cordia New" pitchFamily="34" charset="-34"/>
              </a:rPr>
              <a:t>#include "stdio.h"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b="1" smtClean="0">
                <a:solidFill>
                  <a:srgbClr val="009900"/>
                </a:solidFill>
                <a:latin typeface="Cordia New" pitchFamily="34" charset="-34"/>
                <a:cs typeface="Cordia New" pitchFamily="34" charset="-34"/>
              </a:rPr>
              <a:t>#include "conio.h"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void 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{       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int year,age;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clrscr();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printf("Enter of year: 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scanf("%d",&amp;year);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age=2550-year;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printf("This year, i am %d year old",age);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	getch();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60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sz="260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222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A42969B4-8E09-4046-A92E-5D5BD63F971A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44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222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3300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ตัวอย่าง</a:t>
            </a:r>
          </a:p>
        </p:txBody>
      </p:sp>
      <p:sp>
        <p:nvSpPr>
          <p:cNvPr id="53251" name="Text Placeholder 2"/>
          <p:cNvSpPr>
            <a:spLocks noGrp="1"/>
          </p:cNvSpPr>
          <p:nvPr>
            <p:ph type="body" sz="half" idx="1"/>
          </p:nvPr>
        </p:nvSpPr>
        <p:spPr>
          <a:xfrm>
            <a:off x="250825" y="1125538"/>
            <a:ext cx="7993063" cy="10795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th-TH" sz="2800" smtClean="0">
                <a:latin typeface="Cordia New" pitchFamily="34" charset="-34"/>
                <a:cs typeface="Cordia New" pitchFamily="34" charset="-34"/>
              </a:rPr>
              <a:t>เขียนโปรแกรมเพื่อคำนวณรายรับหลังหักภาษีของพนักงาน โดยทำการรับค่า ลำดับที่ ชื่อพนักงาน เงินเดือน และทำการคิดภาษีหัก ณ ที่จ่าย </a:t>
            </a:r>
            <a:r>
              <a:rPr lang="en-GB" sz="2800" smtClean="0">
                <a:latin typeface="Cordia New" pitchFamily="34" charset="-34"/>
                <a:cs typeface="Cordia New" pitchFamily="34" charset="-34"/>
              </a:rPr>
              <a:t> 5%</a:t>
            </a:r>
            <a:r>
              <a:rPr lang="en-US" sz="280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800" smtClean="0">
                <a:latin typeface="Cordia New" pitchFamily="34" charset="-34"/>
                <a:cs typeface="Cordia New" pitchFamily="34" charset="-34"/>
              </a:rPr>
              <a:t>ของเงินเดือน</a:t>
            </a:r>
            <a:endParaRPr lang="en-US" sz="2800" smtClean="0">
              <a:latin typeface="Cordia New" pitchFamily="34" charset="-34"/>
              <a:cs typeface="Cordia New" pitchFamily="34" charset="-34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th-TH" sz="280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325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B488F0B2-9542-4453-84FD-143786647508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45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23850" y="1989138"/>
            <a:ext cx="7777163" cy="475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#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include"stdio.h</a:t>
            </a:r>
            <a:r>
              <a:rPr lang="en-GB" sz="1800" dirty="0" smtClean="0">
                <a:latin typeface="Cordia New" pitchFamily="34" charset="-34"/>
                <a:cs typeface="+mj-cs"/>
              </a:rPr>
              <a:t>"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#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include"conio.h</a:t>
            </a:r>
            <a:r>
              <a:rPr lang="en-GB" sz="1800" dirty="0" smtClean="0">
                <a:latin typeface="Cordia New" pitchFamily="34" charset="-34"/>
                <a:cs typeface="+mj-cs"/>
              </a:rPr>
              <a:t>"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void main()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{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clrscr</a:t>
            </a:r>
            <a:r>
              <a:rPr lang="en-GB" sz="1800" dirty="0" smtClean="0">
                <a:latin typeface="Cordia New" pitchFamily="34" charset="-34"/>
                <a:cs typeface="+mj-cs"/>
              </a:rPr>
              <a:t>();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>
                <a:latin typeface="Cordia New" pitchFamily="34" charset="-34"/>
                <a:cs typeface="+mj-cs"/>
              </a:rPr>
              <a:t>	</a:t>
            </a:r>
            <a:r>
              <a:rPr lang="en-GB" sz="1800" dirty="0" smtClean="0">
                <a:latin typeface="Cordia New" pitchFamily="34" charset="-34"/>
                <a:cs typeface="+mj-cs"/>
              </a:rPr>
              <a:t>float 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netpay,salary,tax</a:t>
            </a:r>
            <a:r>
              <a:rPr lang="en-GB" sz="1800" dirty="0" smtClean="0">
                <a:latin typeface="Cordia New" pitchFamily="34" charset="-34"/>
                <a:cs typeface="+mj-cs"/>
              </a:rPr>
              <a:t>;    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int</a:t>
            </a:r>
            <a:r>
              <a:rPr lang="en-GB" sz="1800" dirty="0" smtClean="0">
                <a:latin typeface="Cordia New" pitchFamily="34" charset="-34"/>
                <a:cs typeface="+mj-cs"/>
              </a:rPr>
              <a:t> no;   char name[20];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(40,8);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scanf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(“%d</a:t>
            </a:r>
            <a:r>
              <a:rPr lang="en-US" sz="1800" dirty="0" smtClean="0">
                <a:latin typeface="Cordia New" pitchFamily="34" charset="-34"/>
                <a:cs typeface="+mj-cs"/>
              </a:rPr>
              <a:t>”,&amp;no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(40,9);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scanf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s“,&amp;name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(40,10);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scanf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f“,&amp;salary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>
                <a:latin typeface="Cordia New" pitchFamily="34" charset="-34"/>
                <a:cs typeface="+mj-cs"/>
              </a:rPr>
              <a:t>	</a:t>
            </a:r>
            <a:r>
              <a:rPr lang="en-GB" sz="1800" dirty="0" smtClean="0">
                <a:latin typeface="Cordia New" pitchFamily="34" charset="-34"/>
                <a:cs typeface="+mj-cs"/>
              </a:rPr>
              <a:t>tax = salary*0.05;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(40,12);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(“%.2f“,tax);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netpay</a:t>
            </a:r>
            <a:r>
              <a:rPr lang="en-GB" sz="1800" dirty="0" smtClean="0">
                <a:latin typeface="Cordia New" pitchFamily="34" charset="-34"/>
                <a:cs typeface="+mj-cs"/>
              </a:rPr>
              <a:t> = salary –tax;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gotoxy</a:t>
            </a:r>
            <a:r>
              <a:rPr lang="en-GB" sz="1800" dirty="0" smtClean="0">
                <a:latin typeface="Cordia New" pitchFamily="34" charset="-34"/>
                <a:cs typeface="+mj-cs"/>
              </a:rPr>
              <a:t>(40,13);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printf</a:t>
            </a:r>
            <a:r>
              <a:rPr lang="en-GB" sz="1800" dirty="0" smtClean="0">
                <a:latin typeface="Cordia New" pitchFamily="34" charset="-34"/>
                <a:cs typeface="+mj-cs"/>
              </a:rPr>
              <a:t>(“%.2f</a:t>
            </a:r>
            <a:r>
              <a:rPr lang="en-US" sz="1800" dirty="0" smtClean="0">
                <a:latin typeface="Cordia New" pitchFamily="34" charset="-34"/>
                <a:cs typeface="+mj-cs"/>
              </a:rPr>
              <a:t>”,</a:t>
            </a:r>
            <a:r>
              <a:rPr lang="en-GB" sz="1800" dirty="0" err="1">
                <a:latin typeface="Cordia New" pitchFamily="34" charset="-34"/>
                <a:cs typeface="+mj-cs"/>
              </a:rPr>
              <a:t>n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etpay</a:t>
            </a:r>
            <a:r>
              <a:rPr lang="en-GB" sz="1800" dirty="0" smtClean="0">
                <a:latin typeface="Cordia New" pitchFamily="34" charset="-34"/>
                <a:cs typeface="+mj-cs"/>
              </a:rPr>
              <a:t>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	</a:t>
            </a:r>
            <a:r>
              <a:rPr lang="en-GB" sz="1800" dirty="0" err="1" smtClean="0">
                <a:latin typeface="Cordia New" pitchFamily="34" charset="-34"/>
                <a:cs typeface="+mj-cs"/>
              </a:rPr>
              <a:t>getch</a:t>
            </a:r>
            <a:r>
              <a:rPr lang="en-GB" sz="1800" dirty="0" smtClean="0">
                <a:latin typeface="Cordia New" pitchFamily="34" charset="-34"/>
                <a:cs typeface="+mj-cs"/>
              </a:rPr>
              <a:t>();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1800" dirty="0" smtClean="0">
                <a:latin typeface="Cordia New" pitchFamily="34" charset="-34"/>
                <a:cs typeface="+mj-cs"/>
              </a:rPr>
              <a:t>}</a:t>
            </a:r>
            <a:endParaRPr lang="th-TH" sz="1800" dirty="0" smtClean="0">
              <a:latin typeface="Cordia New" pitchFamily="34" charset="-34"/>
              <a:cs typeface="+mj-cs"/>
            </a:endParaRPr>
          </a:p>
        </p:txBody>
      </p:sp>
      <p:sp>
        <p:nvSpPr>
          <p:cNvPr id="53254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913" y="1557338"/>
            <a:ext cx="6781800" cy="1042987"/>
          </a:xfrm>
          <a:extLst/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การเขียนคำสั่งควบคุมแบบมีทางเลือก</a:t>
            </a:r>
            <a:endParaRPr lang="th-TH" sz="4400" dirty="0">
              <a:effectLst>
                <a:outerShdw blurRad="38100" dist="38100" dir="2700000" algn="tl">
                  <a:srgbClr val="C0C0C0"/>
                </a:outerShdw>
              </a:effectLst>
              <a:cs typeface="Cordia New" pitchFamily="34" charset="-34"/>
            </a:endParaRPr>
          </a:p>
        </p:txBody>
      </p:sp>
      <p:sp>
        <p:nvSpPr>
          <p:cNvPr id="5427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34BF22F0-378E-48C4-A539-213A9417384F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46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8313" y="3068638"/>
            <a:ext cx="6781800" cy="1044575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>
              <a:defRPr/>
            </a:pPr>
            <a:r>
              <a:rPr lang="th-TH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คำสั่งควบคุมแบบมีทางเลือกลักษณะ </a:t>
            </a:r>
            <a:r>
              <a:rPr lang="en-GB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if</a:t>
            </a:r>
          </a:p>
          <a:p>
            <a:pPr>
              <a:defRPr/>
            </a:pPr>
            <a:r>
              <a:rPr lang="th-TH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คำสั่งควบคุมแบบมีทางเลือก ลักษณะ </a:t>
            </a:r>
            <a:r>
              <a:rPr lang="en-GB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switch</a:t>
            </a:r>
            <a:endParaRPr lang="th-TH" sz="3600" dirty="0">
              <a:effectLst>
                <a:outerShdw blurRad="38100" dist="38100" dir="2700000" algn="tl">
                  <a:srgbClr val="C0C0C0"/>
                </a:outerShdw>
              </a:effectLst>
              <a:cs typeface="Cordia New" pitchFamily="34" charset="-34"/>
            </a:endParaRPr>
          </a:p>
        </p:txBody>
      </p:sp>
      <p:sp>
        <p:nvSpPr>
          <p:cNvPr id="54277" name="ตัวแทนท้ายกระดาษ 1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ตัวดำเนินการเปรียบเทียบ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218488" cy="4411662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โปรแกรมจะนำข้อมูลของทั้งสองค่ามาเปรียบเทียบกัน โดยข้อมูลทั้งสองค่าจะต้องเป็นข้อมูลประเภทเดียวกัน และผลลัพธ์ที่ได้จะเป็นค่าทางลอจิก คือ </a:t>
            </a:r>
            <a:r>
              <a:rPr lang="th-TH" u="sng" smtClean="0">
                <a:solidFill>
                  <a:srgbClr val="800000"/>
                </a:solidFill>
                <a:latin typeface="Cordia New" pitchFamily="34" charset="-34"/>
                <a:cs typeface="Cordia New" pitchFamily="34" charset="-34"/>
              </a:rPr>
              <a:t>จริงหรือเท็จ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เท่านั้น</a:t>
            </a:r>
          </a:p>
        </p:txBody>
      </p:sp>
      <p:graphicFrame>
        <p:nvGraphicFramePr>
          <p:cNvPr id="76849" name="Group 49"/>
          <p:cNvGraphicFramePr>
            <a:graphicFrameLocks noGrp="1"/>
          </p:cNvGraphicFramePr>
          <p:nvPr>
            <p:ph sz="half" idx="2"/>
          </p:nvPr>
        </p:nvGraphicFramePr>
        <p:xfrm>
          <a:off x="1546225" y="3284538"/>
          <a:ext cx="6121400" cy="3306898"/>
        </p:xfrm>
        <a:graphic>
          <a:graphicData uri="http://schemas.openxmlformats.org/drawingml/2006/table">
            <a:tbl>
              <a:tblPr/>
              <a:tblGrid>
                <a:gridCol w="1917700"/>
                <a:gridCol w="4203700"/>
              </a:tblGrid>
              <a:tr h="472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ตัวดำเนินการ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กระบวนการ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==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เท่ากับ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!=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ไม่เท่ากับ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&lt;=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น้อยกว่าหรือเท่ากับ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&gt;=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มากกว่าหรือเท่ากับ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&gt;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มากกว่า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&lt;</a:t>
                      </a:r>
                      <a:endParaRPr kumimoji="0" lang="th-TH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น้อยกว่า</a:t>
                      </a:r>
                    </a:p>
                  </a:txBody>
                  <a:tcPr marT="45707" marB="45707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2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9F31D1F0-1553-4E7C-84D4-187E5AAB7261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47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532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mtClean="0"/>
              <a:t>ความแตกต่างระหว่าง </a:t>
            </a:r>
            <a:r>
              <a:rPr lang="en-US" smtClean="0"/>
              <a:t>= </a:t>
            </a:r>
            <a:r>
              <a:rPr lang="th-TH" smtClean="0"/>
              <a:t>และ </a:t>
            </a:r>
            <a:r>
              <a:rPr lang="en-US" smtClean="0"/>
              <a:t>==</a:t>
            </a:r>
            <a:endParaRPr lang="th-TH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c=a+b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sum=sum+1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avg=(num1+num2+num3)/3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เป็นการนำค่าที่คำนวณได้ทางด้านขวามือมาเก็บไว้ที่ตัวแปรด้านซ้ายมือ</a:t>
            </a:r>
            <a:endParaRPr lang="en-US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h-TH" b="1" u="sng" smtClean="0">
                <a:latin typeface="Cordia New" pitchFamily="34" charset="-34"/>
                <a:cs typeface="Cordia New" pitchFamily="34" charset="-34"/>
              </a:rPr>
              <a:t>แต่...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If(sum==ans)</a:t>
            </a:r>
            <a:endParaRPr lang="th-TH" smtClean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printf(“Right !”);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เป็นการเปรียบเทียบค่าที่อยู่ในตัวแปรสองตัวว่าเท่ากันหรือไม่</a:t>
            </a:r>
          </a:p>
        </p:txBody>
      </p:sp>
      <p:sp>
        <p:nvSpPr>
          <p:cNvPr id="56324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4DEF6CFB-8602-4444-8F7E-BE0DDFA07434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48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6325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mtClean="0"/>
              <a:t>คำสั่งควบคุมแบบมีทางเลือก ลักษณะ </a:t>
            </a:r>
            <a:r>
              <a:rPr lang="en-GB" smtClean="0"/>
              <a:t>i</a:t>
            </a:r>
            <a:r>
              <a:rPr lang="en-US" smtClean="0"/>
              <a:t>f</a:t>
            </a:r>
            <a:endParaRPr lang="th-TH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8229600" cy="42306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มี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3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ลักษณะ คือ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b="1" dirty="0" smtClean="0">
                <a:solidFill>
                  <a:schemeClr val="accent6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รูปแบบที่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1 :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กรณีหลังเงื่อนไข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มี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1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คำสั่ง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 (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เงื่อนไข)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		คำสั่ง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(กรณีเงื่อนไขเป็นจริง)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คำสั่งชุดต่อไป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(กรณีเงื่อนไขเป็นเท็จ)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เช่น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if(y &gt; 0)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z = x/y;</a:t>
            </a:r>
            <a:endParaRPr lang="th-TH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7348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BA4787E3-4D47-4D2B-B96F-F4BAB78D0746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49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7349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mtClean="0"/>
              <a:t>คำสั่งควบคุมแบบมีทางเลือก ลักษณะ </a:t>
            </a:r>
            <a:r>
              <a:rPr lang="en-GB" smtClean="0"/>
              <a:t>i</a:t>
            </a:r>
            <a:r>
              <a:rPr lang="en-US" smtClean="0"/>
              <a:t>f</a:t>
            </a:r>
            <a:endParaRPr lang="th-TH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8229600" cy="4805362"/>
          </a:xfrm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b="1" dirty="0" smtClean="0">
                <a:solidFill>
                  <a:schemeClr val="accent6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รูปแบบที่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2 :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การใช้คำสั่ง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แบบ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ทางเลือก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 (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เงื่อนไข)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	คำสั่งชุดที่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1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(กรณีเงื่อนไขเป็นจริง)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else</a:t>
            </a: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	คำสั่งชุดที่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(กรณีเงื่อนไขเป็นเท็จ)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เช่น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if(y &gt; 0)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z = x/y;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else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	z = </a:t>
            </a:r>
            <a:r>
              <a:rPr lang="en-US" dirty="0" err="1" smtClean="0">
                <a:latin typeface="Cordia New" pitchFamily="34" charset="-34"/>
                <a:cs typeface="Cordia New" pitchFamily="34" charset="-34"/>
              </a:rPr>
              <a:t>x+y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;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th-TH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8372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B6DC0AD1-EC70-400D-B780-74F90F0361FE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50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8373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mtClean="0"/>
              <a:t>คำสั่งควบคุมแบบมีทางเลือก ลักษณะ </a:t>
            </a:r>
            <a:r>
              <a:rPr lang="en-GB" smtClean="0"/>
              <a:t>i</a:t>
            </a:r>
            <a:r>
              <a:rPr lang="en-US" smtClean="0"/>
              <a:t>f</a:t>
            </a:r>
            <a:endParaRPr lang="th-TH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790700"/>
            <a:ext cx="8229600" cy="4806950"/>
          </a:xfrm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b="1" dirty="0" smtClean="0">
                <a:solidFill>
                  <a:schemeClr val="accent6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รูปแบบที่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3 :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การใช้คำสั่ง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แบบมีทางเลือกมากกว่า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ทางเลือก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if (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เงื่อนไขประโยคที่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1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	คำสั่งชุดที่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1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(กรณีเงื่อนไขประโยคที่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1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เป็นจริง)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else if (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เงื่อนไขประโยคที่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	คำสั่งชุดที่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(กรณีเงื่อนไขประโยคที่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เป็นจริง)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..............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else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คำสั่งชุดที่ 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n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 (นอกเหนือจากประโยคเงื่อนไขข้างต้น)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	</a:t>
            </a:r>
            <a:endParaRPr lang="th-TH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9396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68C9F562-506A-4717-83CA-B7E31A927752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51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59397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5888"/>
            <a:ext cx="8229600" cy="65532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500" u="sng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โปรแกรมคำนวณราคาต้นทุนสินค้า</a:t>
            </a:r>
            <a:r>
              <a:rPr lang="th-TH" sz="2500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500" dirty="0">
                <a:latin typeface="Cordia New" pitchFamily="34" charset="-34"/>
                <a:cs typeface="Cordia New" pitchFamily="34" charset="-34"/>
              </a:rPr>
              <a:t>โดยมีเงื่อนไขว่า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5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		-  ถ้าหากผลิตตั้งแต่ 20 ชิ้น จะราคาชิ้นละ 6 บาท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5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		-  ถ้าหากผลิต 10-19 ชิ้น จะราคาชิ้นละ 8 บาท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5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		-  แต่ถ้า</a:t>
            </a:r>
            <a:r>
              <a:rPr lang="th-TH" sz="25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ผลิตต่ำ</a:t>
            </a:r>
            <a:r>
              <a:rPr lang="th-TH" sz="25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กว่า 10 ชิ้น จะราคาชิ้นละ 10 บาท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2600" u="sng" dirty="0">
                <a:solidFill>
                  <a:srgbClr val="800000"/>
                </a:solidFill>
                <a:latin typeface="Cordia New" pitchFamily="34" charset="-34"/>
                <a:cs typeface="Cordia New" pitchFamily="34" charset="-34"/>
              </a:rPr>
              <a:t>โปรแกรม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(“Enter number : “);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scanf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(“%d”,&amp;</a:t>
            </a: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num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if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num</a:t>
            </a:r>
            <a:r>
              <a:rPr lang="en-US" sz="2600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&gt;=20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	cost=</a:t>
            </a: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num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*6;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else if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num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&gt;=10)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	cost=</a:t>
            </a: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num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*8;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else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	cost=</a:t>
            </a: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num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*10;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printf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(“Cost = %</a:t>
            </a:r>
            <a:r>
              <a:rPr lang="en-US" sz="2600" dirty="0" err="1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d”,cost</a:t>
            </a:r>
            <a:r>
              <a:rPr lang="en-US" sz="2600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);</a:t>
            </a:r>
            <a:endParaRPr lang="th-TH" sz="2600" dirty="0">
              <a:solidFill>
                <a:srgbClr val="0066CC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0419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B8A8C2D3-CE84-411F-AAFC-2B393F0849F2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52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0420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/>
              <a:t>คำสั่งควบคุมแบบมีทางเลือก ลักษณะ </a:t>
            </a:r>
            <a:r>
              <a:rPr lang="en-US" sz="4000" dirty="0" smtClean="0"/>
              <a:t>switch</a:t>
            </a:r>
            <a:endParaRPr lang="th-TH" sz="4000" dirty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57338"/>
            <a:ext cx="8229600" cy="5021262"/>
          </a:xfrm>
        </p:spPr>
        <p:txBody>
          <a:bodyPr>
            <a:normAutofit/>
          </a:bodyPr>
          <a:lstStyle/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dirty="0">
                <a:latin typeface="Cordia New" pitchFamily="34" charset="-34"/>
                <a:cs typeface="Cordia New" pitchFamily="34" charset="-34"/>
              </a:rPr>
              <a:t>	การเขียนโปรแกรมที่ต้องมีการเลือกทำหลายทางเราสามารถนำประโยคคำสั่ง </a:t>
            </a:r>
            <a:r>
              <a:rPr lang="en-US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if - else</a:t>
            </a:r>
            <a:r>
              <a:rPr lang="en-US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>
                <a:latin typeface="Cordia New" pitchFamily="34" charset="-34"/>
                <a:cs typeface="Cordia New" pitchFamily="34" charset="-34"/>
              </a:rPr>
              <a:t>มาซ้อนกันได้  </a:t>
            </a:r>
            <a:r>
              <a:rPr lang="th-TH" u="sng" dirty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แต่ถ้า</a:t>
            </a:r>
            <a:r>
              <a:rPr lang="th-TH" dirty="0">
                <a:latin typeface="Cordia New" pitchFamily="34" charset="-34"/>
                <a:cs typeface="Cordia New" pitchFamily="34" charset="-34"/>
              </a:rPr>
              <a:t>เงื่อนไขที่ต้องตัดสินใจขึ้นอยู่กับตัวแปรตัวเดียวเราสามารถใช้คำสั่ง </a:t>
            </a:r>
            <a:r>
              <a:rPr lang="en-US" dirty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switch</a:t>
            </a:r>
            <a:r>
              <a:rPr lang="en-US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dirty="0">
                <a:latin typeface="Cordia New" pitchFamily="34" charset="-34"/>
                <a:cs typeface="Cordia New" pitchFamily="34" charset="-34"/>
              </a:rPr>
              <a:t>แทนได้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b="1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รูปแบบ</a:t>
            </a:r>
            <a:r>
              <a:rPr lang="th-TH" dirty="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 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 smtClean="0">
                <a:solidFill>
                  <a:schemeClr val="accent6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switch (</a:t>
            </a:r>
            <a:r>
              <a:rPr lang="en-GB" dirty="0" err="1" smtClean="0">
                <a:latin typeface="Cordia New" pitchFamily="34" charset="-34"/>
                <a:cs typeface="Cordia New" pitchFamily="34" charset="-34"/>
              </a:rPr>
              <a:t>var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 / expression)</a:t>
            </a: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 smtClean="0">
                <a:latin typeface="Cordia New" pitchFamily="34" charset="-34"/>
                <a:cs typeface="Cordia New" pitchFamily="34" charset="-34"/>
              </a:rPr>
              <a:t>	{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	case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ค่าที่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1 :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คำสั่งชุดที่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1;  break;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	case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ค่าที่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 :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คำสั่งชุดที่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2;  break;</a:t>
            </a: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 smtClean="0">
                <a:latin typeface="Cordia New" pitchFamily="34" charset="-34"/>
                <a:cs typeface="Cordia New" pitchFamily="34" charset="-34"/>
              </a:rPr>
              <a:t>		case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ค่าที่ </a:t>
            </a:r>
            <a:r>
              <a:rPr lang="en-US" dirty="0">
                <a:latin typeface="Cordia New" pitchFamily="34" charset="-34"/>
                <a:cs typeface="Cordia New" pitchFamily="34" charset="-34"/>
              </a:rPr>
              <a:t>n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 :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คำสั่งชุดที่ 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n;  break;</a:t>
            </a:r>
            <a:endParaRPr lang="th-TH" dirty="0" smtClean="0">
              <a:latin typeface="Cordia New" pitchFamily="34" charset="-34"/>
              <a:cs typeface="Cordia New" pitchFamily="34" charset="-34"/>
            </a:endParaRP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 smtClean="0">
                <a:latin typeface="Cordia New" pitchFamily="34" charset="-34"/>
                <a:cs typeface="Cordia New" pitchFamily="34" charset="-34"/>
              </a:rPr>
              <a:t>		default         : 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คำสั่ง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;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dirty="0">
                <a:latin typeface="Cordia New" pitchFamily="34" charset="-34"/>
                <a:cs typeface="Cordia New" pitchFamily="34" charset="-34"/>
              </a:rPr>
              <a:t>	</a:t>
            </a:r>
            <a:r>
              <a:rPr lang="en-GB" dirty="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1444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B761FB8-5BD5-4652-ADE2-61D6E6FE8BE4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53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1445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/>
              <a:t>คำสั่งควบคุมแบบมีทางเลือก ลักษณะ </a:t>
            </a:r>
            <a:r>
              <a:rPr lang="en-US" sz="4000" dirty="0" smtClean="0"/>
              <a:t>switch</a:t>
            </a:r>
            <a:endParaRPr lang="th-TH" sz="4000" dirty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8229600" cy="701675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b="1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ตัวอย่าง</a:t>
            </a: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  เขียนโปรแกรมเป็นลักษณะเมนูดังต่อไปนี้</a:t>
            </a:r>
          </a:p>
        </p:txBody>
      </p:sp>
      <p:sp>
        <p:nvSpPr>
          <p:cNvPr id="62468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FD1B62C1-265B-424D-ACC7-63448C9224CE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54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468313" y="2644775"/>
            <a:ext cx="2590800" cy="243998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 marL="441325" indent="-441325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chemeClr val="accent2"/>
                </a:solidFill>
              </a:rPr>
              <a:t>Menu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/>
              <a:t>Red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/>
              <a:t>White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/>
              <a:t>Green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/>
              <a:t>Black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/>
              <a:t>Please! Select color…</a:t>
            </a:r>
            <a:endParaRPr lang="th-TH" sz="1800"/>
          </a:p>
        </p:txBody>
      </p:sp>
      <p:sp>
        <p:nvSpPr>
          <p:cNvPr id="62470" name="Text Box 5"/>
          <p:cNvSpPr txBox="1">
            <a:spLocks noChangeArrowheads="1"/>
          </p:cNvSpPr>
          <p:nvPr/>
        </p:nvSpPr>
        <p:spPr bwMode="auto">
          <a:xfrm>
            <a:off x="3348038" y="2644775"/>
            <a:ext cx="532923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th-TH" sz="3000">
                <a:latin typeface="Cordia New" pitchFamily="34" charset="-34"/>
                <a:cs typeface="Cordia New" pitchFamily="34" charset="-34"/>
              </a:rPr>
              <a:t>และให้ผู้ใช้เลือกสีโดยการป้อนค่าอินพุตเข้าไป </a:t>
            </a:r>
            <a:r>
              <a:rPr lang="th-TH" sz="3000" u="sng">
                <a:solidFill>
                  <a:srgbClr val="800000"/>
                </a:solidFill>
                <a:latin typeface="Cordia New" pitchFamily="34" charset="-34"/>
                <a:cs typeface="Cordia New" pitchFamily="34" charset="-34"/>
              </a:rPr>
              <a:t>เราสามารถเขียนโปรแกรมโดยนำค่าอินพุตที่รับเข้าไปเก็บไว้ในตัวแปรตัวหนึ่ง</a:t>
            </a:r>
            <a:r>
              <a:rPr lang="th-TH" sz="3000">
                <a:latin typeface="Cordia New" pitchFamily="34" charset="-34"/>
                <a:cs typeface="Cordia New" pitchFamily="34" charset="-34"/>
              </a:rPr>
              <a:t> และใช้คำสั่ง </a:t>
            </a:r>
            <a:r>
              <a:rPr lang="en-US" sz="3000">
                <a:latin typeface="Cordia New" pitchFamily="34" charset="-34"/>
                <a:cs typeface="Cordia New" pitchFamily="34" charset="-34"/>
              </a:rPr>
              <a:t>switch </a:t>
            </a:r>
            <a:r>
              <a:rPr lang="th-TH" sz="3000">
                <a:latin typeface="Cordia New" pitchFamily="34" charset="-34"/>
                <a:cs typeface="Cordia New" pitchFamily="34" charset="-34"/>
              </a:rPr>
              <a:t>เลือกว่ามีค่าเท่ากับเท่าใด </a:t>
            </a:r>
            <a:r>
              <a:rPr lang="en-US" sz="3000">
                <a:latin typeface="Cordia New" pitchFamily="34" charset="-34"/>
                <a:cs typeface="Cordia New" pitchFamily="34" charset="-34"/>
              </a:rPr>
              <a:t>(1,2,3,4) </a:t>
            </a:r>
            <a:r>
              <a:rPr lang="th-TH" sz="3000">
                <a:latin typeface="Cordia New" pitchFamily="34" charset="-34"/>
                <a:cs typeface="Cordia New" pitchFamily="34" charset="-34"/>
              </a:rPr>
              <a:t>จากนั้นให้ไปทำงานตามที่เลือก</a:t>
            </a:r>
          </a:p>
        </p:txBody>
      </p:sp>
      <p:sp>
        <p:nvSpPr>
          <p:cNvPr id="62471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โปรแกรมเลือกสี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476250"/>
            <a:ext cx="4897437" cy="6192838"/>
          </a:xfrm>
          <a:solidFill>
            <a:srgbClr val="F8F8F8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25724" dir="2700000" algn="ctr" rotWithShape="0">
              <a:schemeClr val="hlink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int  i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printf(“ Please Select Color : ”);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i = getche();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switch(i)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case 1:printf("Your color is : Red");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break;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case 2:printf("Your color is : White");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break;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case 3:printf("Your color is : Green");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break;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case 4:printf("Your color is : Black");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break;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default: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printf("Unknown! Your select");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getch();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3492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6EB49B70-9320-4E9F-BF07-ABB12AAC33AA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55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3493" name="Text Box 6"/>
          <p:cNvSpPr txBox="1">
            <a:spLocks noChangeArrowheads="1"/>
          </p:cNvSpPr>
          <p:nvPr/>
        </p:nvSpPr>
        <p:spPr bwMode="auto">
          <a:xfrm>
            <a:off x="5292725" y="2805113"/>
            <a:ext cx="3671888" cy="25685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th-TH" sz="2500">
                <a:latin typeface="Cordia New" pitchFamily="34" charset="-34"/>
                <a:cs typeface="Cordia New" pitchFamily="34" charset="-34"/>
              </a:rPr>
              <a:t>ถ้าค่าที่รับเข้าไป (ค่า 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i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) ไปตรงกับค่าคงที่ตัวใดหลัง 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case 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โปรแกรมจะไปทำ 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statement 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หลังค่าคงที่ตัวนั้น</a:t>
            </a:r>
          </a:p>
          <a:p>
            <a:pPr algn="thaiDist" eaLnBrk="1" hangingPunct="1">
              <a:spcBef>
                <a:spcPct val="50000"/>
              </a:spcBef>
            </a:pPr>
            <a:r>
              <a:rPr lang="th-TH" sz="2500">
                <a:latin typeface="Cordia New" pitchFamily="34" charset="-34"/>
                <a:cs typeface="Cordia New" pitchFamily="34" charset="-34"/>
              </a:rPr>
              <a:t>แต่ถ้าไม่เท่ากับค่าคงที่ตัวใดเลย โปรแกรมจะไปทำ 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statement </a:t>
            </a:r>
            <a:r>
              <a:rPr lang="th-TH" sz="2500">
                <a:latin typeface="Cordia New" pitchFamily="34" charset="-34"/>
                <a:cs typeface="Cordia New" pitchFamily="34" charset="-34"/>
              </a:rPr>
              <a:t>หลัง </a:t>
            </a:r>
            <a:r>
              <a:rPr lang="en-US" sz="2500">
                <a:latin typeface="Cordia New" pitchFamily="34" charset="-34"/>
                <a:cs typeface="Cordia New" pitchFamily="34" charset="-34"/>
              </a:rPr>
              <a:t>default</a:t>
            </a:r>
            <a:endParaRPr lang="th-TH" sz="25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3494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85938" y="214313"/>
            <a:ext cx="6561137" cy="161925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60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/>
            </a:r>
            <a:br>
              <a:rPr lang="th-TH" sz="60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</a:br>
            <a:r>
              <a:rPr lang="th-TH" sz="6000" dirty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การทำซ้ำ</a:t>
            </a:r>
            <a:br>
              <a:rPr lang="th-TH" sz="6000" dirty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</a:br>
            <a:r>
              <a:rPr lang="en-US" sz="60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6000" dirty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Repetitive)</a:t>
            </a:r>
            <a:r>
              <a:rPr lang="th-TH" sz="6000" dirty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/>
            </a:r>
            <a:br>
              <a:rPr lang="th-TH" sz="6000" dirty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</a:br>
            <a:endParaRPr lang="th-TH" sz="6000" dirty="0" smtClean="0">
              <a:effectLst>
                <a:outerShdw blurRad="38100" dist="38100" dir="2700000" algn="tl">
                  <a:srgbClr val="C0C0C0"/>
                </a:outerShdw>
              </a:effectLst>
              <a:cs typeface="Cordia New" pitchFamily="34" charset="-34"/>
            </a:endParaRPr>
          </a:p>
        </p:txBody>
      </p:sp>
      <p:sp>
        <p:nvSpPr>
          <p:cNvPr id="6451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A107308-4C3D-4206-97D1-14B344C600DC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56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4516" name="Rectangle 3"/>
          <p:cNvSpPr txBox="1">
            <a:spLocks noChangeArrowheads="1"/>
          </p:cNvSpPr>
          <p:nvPr/>
        </p:nvSpPr>
        <p:spPr bwMode="auto">
          <a:xfrm>
            <a:off x="2571750" y="1785938"/>
            <a:ext cx="4038600" cy="2862262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281113" indent="-2921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100">
                <a:latin typeface="Cordia New" pitchFamily="34" charset="-34"/>
                <a:cs typeface="Cordia New" pitchFamily="34" charset="-34"/>
              </a:rPr>
              <a:t>มีอยู่ 3 รูปแบบ</a:t>
            </a:r>
            <a:endParaRPr lang="th-TH" sz="2600">
              <a:latin typeface="Cordia New" pitchFamily="34" charset="-34"/>
              <a:cs typeface="Cordia New" pitchFamily="34" charset="-34"/>
            </a:endParaRPr>
          </a:p>
          <a:p>
            <a:pPr lvl="3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sz="36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For Loops</a:t>
            </a:r>
          </a:p>
          <a:p>
            <a:pPr lvl="3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sz="3600">
                <a:solidFill>
                  <a:srgbClr val="336600"/>
                </a:solidFill>
                <a:latin typeface="Cordia New" pitchFamily="34" charset="-34"/>
                <a:cs typeface="Cordia New" pitchFamily="34" charset="-34"/>
              </a:rPr>
              <a:t>While Loops</a:t>
            </a:r>
          </a:p>
          <a:p>
            <a:pPr lvl="3"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sz="360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Do While</a:t>
            </a:r>
            <a:endParaRPr lang="th-TH" sz="3600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64517" name="Picture 4" descr="CHILD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4286250"/>
            <a:ext cx="165735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 rot="1452726">
            <a:off x="7515225" y="3290888"/>
            <a:ext cx="71913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10000" dirty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500813" y="2714625"/>
            <a:ext cx="71913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10000" dirty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?</a:t>
            </a:r>
          </a:p>
        </p:txBody>
      </p:sp>
      <p:sp>
        <p:nvSpPr>
          <p:cNvPr id="64520" name="ตัวแทนท้ายกระดาษ 1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000" dirty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ตัว</a:t>
            </a:r>
            <a:r>
              <a:rPr lang="th-TH" sz="5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ดำเนินการเพิ่มและลดค่า</a:t>
            </a:r>
            <a:endParaRPr lang="th-TH" sz="5000" dirty="0">
              <a:effectLst>
                <a:outerShdw blurRad="38100" dist="38100" dir="2700000" algn="tl">
                  <a:srgbClr val="C0C0C0"/>
                </a:outerShdw>
              </a:effectLst>
              <a:cs typeface="Cordia New" pitchFamily="34" charset="-34"/>
            </a:endParaRPr>
          </a:p>
        </p:txBody>
      </p:sp>
      <p:graphicFrame>
        <p:nvGraphicFramePr>
          <p:cNvPr id="4191" name="Group 95"/>
          <p:cNvGraphicFramePr>
            <a:graphicFrameLocks noGrp="1"/>
          </p:cNvGraphicFramePr>
          <p:nvPr>
            <p:ph type="tbl" idx="1"/>
          </p:nvPr>
        </p:nvGraphicFramePr>
        <p:xfrm>
          <a:off x="1763713" y="2349500"/>
          <a:ext cx="5773737" cy="1554312"/>
        </p:xfrm>
        <a:graphic>
          <a:graphicData uri="http://schemas.openxmlformats.org/drawingml/2006/table">
            <a:tbl>
              <a:tblPr/>
              <a:tblGrid>
                <a:gridCol w="1974850"/>
                <a:gridCol w="3798887"/>
              </a:tblGrid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ตัวดำเนินการ</a:t>
                      </a:r>
                    </a:p>
                  </a:txBody>
                  <a:tcPr marT="45692" marB="45692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ความหมาย</a:t>
                      </a:r>
                    </a:p>
                  </a:txBody>
                  <a:tcPr marT="45692" marB="45692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+ +</a:t>
                      </a:r>
                      <a:endParaRPr kumimoji="0" lang="th-TH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2" marB="45692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การเพิ่มค่าขึ้นอีก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1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(Increment)</a:t>
                      </a: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2" marB="45692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- -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2" marB="45692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การลดค่าลงอีก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1</a:t>
                      </a:r>
                      <a:r>
                        <a:rPr kumimoji="0" lang="th-TH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rdia New" pitchFamily="34" charset="-34"/>
                          <a:cs typeface="Cordia New" pitchFamily="34" charset="-34"/>
                        </a:rPr>
                        <a:t>(Decrement)</a:t>
                      </a: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marT="45692" marB="45692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555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A99415D4-F91E-40C8-AA4E-2D7CC404D081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57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5554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/>
            </a:r>
            <a:b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</a:b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ลูป </a:t>
            </a:r>
            <a:r>
              <a:rPr 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for</a:t>
            </a:r>
            <a:endParaRPr lang="th-TH" sz="5400" dirty="0" smtClean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428625" y="1285875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เป็นการสั่งให้โปรแกรมทำซ้ำ โดยมีจำนวนครั้งทำซ้ำที่แน่นอน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solidFill>
                  <a:srgbClr val="669900"/>
                </a:solidFill>
                <a:latin typeface="Cordia New" pitchFamily="34" charset="-34"/>
                <a:cs typeface="Cordia New" pitchFamily="34" charset="-34"/>
              </a:rPr>
              <a:t>เช่น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		</a:t>
            </a:r>
            <a:endParaRPr lang="en-US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	    for(i=1;i&lt;5;i++)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				printf(“%d”,i);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buFont typeface="Wingdings" pitchFamily="2" charset="2"/>
              <a:buNone/>
            </a:pPr>
            <a:endParaRPr lang="th-TH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	ส่วนที่ 1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 เป็นการกำหนดค่าเริ่มต้นให้กับตัวแปร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	ส่วนที่ 2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 กำหนดเงื่อนไข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	ส่วนที่ 3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 เพิ่มหรือลดค่าให้กับตัวแปร</a:t>
            </a:r>
          </a:p>
        </p:txBody>
      </p:sp>
      <p:sp>
        <p:nvSpPr>
          <p:cNvPr id="66564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6E0D1006-03F2-41D0-B962-2ED93620B698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58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grpSp>
        <p:nvGrpSpPr>
          <p:cNvPr id="66565" name="Group 4"/>
          <p:cNvGrpSpPr>
            <a:grpSpLocks/>
          </p:cNvGrpSpPr>
          <p:nvPr/>
        </p:nvGrpSpPr>
        <p:grpSpPr bwMode="auto">
          <a:xfrm>
            <a:off x="2743200" y="2190750"/>
            <a:ext cx="344488" cy="733425"/>
            <a:chOff x="1156" y="1380"/>
            <a:chExt cx="217" cy="462"/>
          </a:xfrm>
        </p:grpSpPr>
        <p:sp>
          <p:nvSpPr>
            <p:cNvPr id="66575" name="Line 5"/>
            <p:cNvSpPr>
              <a:spLocks noChangeShapeType="1"/>
            </p:cNvSpPr>
            <p:nvPr/>
          </p:nvSpPr>
          <p:spPr bwMode="auto">
            <a:xfrm>
              <a:off x="1265" y="1597"/>
              <a:ext cx="0" cy="136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66576" name="Text Box 6"/>
            <p:cNvSpPr txBox="1">
              <a:spLocks noChangeArrowheads="1"/>
            </p:cNvSpPr>
            <p:nvPr/>
          </p:nvSpPr>
          <p:spPr bwMode="auto">
            <a:xfrm>
              <a:off x="1165" y="1380"/>
              <a:ext cx="204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500">
                  <a:solidFill>
                    <a:srgbClr val="0066CC"/>
                  </a:solidFill>
                  <a:latin typeface="Cordia New" pitchFamily="34" charset="-34"/>
                  <a:cs typeface="Cordia New" pitchFamily="34" charset="-34"/>
                </a:rPr>
                <a:t>1</a:t>
              </a:r>
              <a:endParaRPr lang="th-TH" sz="25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  <p:sp>
          <p:nvSpPr>
            <p:cNvPr id="66577" name="Freeform 7"/>
            <p:cNvSpPr>
              <a:spLocks/>
            </p:cNvSpPr>
            <p:nvPr/>
          </p:nvSpPr>
          <p:spPr bwMode="auto">
            <a:xfrm>
              <a:off x="1156" y="1738"/>
              <a:ext cx="217" cy="104"/>
            </a:xfrm>
            <a:custGeom>
              <a:avLst/>
              <a:gdLst>
                <a:gd name="T0" fmla="*/ 0 w 181"/>
                <a:gd name="T1" fmla="*/ 231 h 91"/>
                <a:gd name="T2" fmla="*/ 0 w 181"/>
                <a:gd name="T3" fmla="*/ 0 h 91"/>
                <a:gd name="T4" fmla="*/ 644 w 181"/>
                <a:gd name="T5" fmla="*/ 0 h 91"/>
                <a:gd name="T6" fmla="*/ 644 w 181"/>
                <a:gd name="T7" fmla="*/ 231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1"/>
                <a:gd name="T13" fmla="*/ 0 h 91"/>
                <a:gd name="T14" fmla="*/ 181 w 181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1" h="91">
                  <a:moveTo>
                    <a:pt x="0" y="91"/>
                  </a:moveTo>
                  <a:lnTo>
                    <a:pt x="0" y="0"/>
                  </a:lnTo>
                  <a:lnTo>
                    <a:pt x="181" y="0"/>
                  </a:lnTo>
                  <a:lnTo>
                    <a:pt x="181" y="91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</p:grpSp>
      <p:grpSp>
        <p:nvGrpSpPr>
          <p:cNvPr id="66566" name="Group 8"/>
          <p:cNvGrpSpPr>
            <a:grpSpLocks/>
          </p:cNvGrpSpPr>
          <p:nvPr/>
        </p:nvGrpSpPr>
        <p:grpSpPr bwMode="auto">
          <a:xfrm>
            <a:off x="3190875" y="2190750"/>
            <a:ext cx="344488" cy="733425"/>
            <a:chOff x="1156" y="1380"/>
            <a:chExt cx="217" cy="462"/>
          </a:xfrm>
        </p:grpSpPr>
        <p:sp>
          <p:nvSpPr>
            <p:cNvPr id="66572" name="Line 9"/>
            <p:cNvSpPr>
              <a:spLocks noChangeShapeType="1"/>
            </p:cNvSpPr>
            <p:nvPr/>
          </p:nvSpPr>
          <p:spPr bwMode="auto">
            <a:xfrm>
              <a:off x="1265" y="1597"/>
              <a:ext cx="0" cy="136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66573" name="Text Box 10"/>
            <p:cNvSpPr txBox="1">
              <a:spLocks noChangeArrowheads="1"/>
            </p:cNvSpPr>
            <p:nvPr/>
          </p:nvSpPr>
          <p:spPr bwMode="auto">
            <a:xfrm>
              <a:off x="1165" y="1380"/>
              <a:ext cx="204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500">
                  <a:solidFill>
                    <a:srgbClr val="0066CC"/>
                  </a:solidFill>
                  <a:latin typeface="Cordia New" pitchFamily="34" charset="-34"/>
                  <a:cs typeface="Cordia New" pitchFamily="34" charset="-34"/>
                </a:rPr>
                <a:t>2</a:t>
              </a:r>
              <a:endParaRPr lang="th-TH" sz="25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  <p:sp>
          <p:nvSpPr>
            <p:cNvPr id="66574" name="Freeform 11"/>
            <p:cNvSpPr>
              <a:spLocks/>
            </p:cNvSpPr>
            <p:nvPr/>
          </p:nvSpPr>
          <p:spPr bwMode="auto">
            <a:xfrm>
              <a:off x="1156" y="1738"/>
              <a:ext cx="217" cy="104"/>
            </a:xfrm>
            <a:custGeom>
              <a:avLst/>
              <a:gdLst>
                <a:gd name="T0" fmla="*/ 0 w 181"/>
                <a:gd name="T1" fmla="*/ 231 h 91"/>
                <a:gd name="T2" fmla="*/ 0 w 181"/>
                <a:gd name="T3" fmla="*/ 0 h 91"/>
                <a:gd name="T4" fmla="*/ 644 w 181"/>
                <a:gd name="T5" fmla="*/ 0 h 91"/>
                <a:gd name="T6" fmla="*/ 644 w 181"/>
                <a:gd name="T7" fmla="*/ 231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1"/>
                <a:gd name="T13" fmla="*/ 0 h 91"/>
                <a:gd name="T14" fmla="*/ 181 w 181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1" h="91">
                  <a:moveTo>
                    <a:pt x="0" y="91"/>
                  </a:moveTo>
                  <a:lnTo>
                    <a:pt x="0" y="0"/>
                  </a:lnTo>
                  <a:lnTo>
                    <a:pt x="181" y="0"/>
                  </a:lnTo>
                  <a:lnTo>
                    <a:pt x="181" y="91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</p:grpSp>
      <p:grpSp>
        <p:nvGrpSpPr>
          <p:cNvPr id="66567" name="Group 12"/>
          <p:cNvGrpSpPr>
            <a:grpSpLocks/>
          </p:cNvGrpSpPr>
          <p:nvPr/>
        </p:nvGrpSpPr>
        <p:grpSpPr bwMode="auto">
          <a:xfrm>
            <a:off x="3609975" y="2190750"/>
            <a:ext cx="344488" cy="733425"/>
            <a:chOff x="1156" y="1380"/>
            <a:chExt cx="217" cy="462"/>
          </a:xfrm>
        </p:grpSpPr>
        <p:sp>
          <p:nvSpPr>
            <p:cNvPr id="66569" name="Line 13"/>
            <p:cNvSpPr>
              <a:spLocks noChangeShapeType="1"/>
            </p:cNvSpPr>
            <p:nvPr/>
          </p:nvSpPr>
          <p:spPr bwMode="auto">
            <a:xfrm>
              <a:off x="1265" y="1597"/>
              <a:ext cx="0" cy="136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66570" name="Text Box 14"/>
            <p:cNvSpPr txBox="1">
              <a:spLocks noChangeArrowheads="1"/>
            </p:cNvSpPr>
            <p:nvPr/>
          </p:nvSpPr>
          <p:spPr bwMode="auto">
            <a:xfrm>
              <a:off x="1165" y="1380"/>
              <a:ext cx="204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500">
                  <a:solidFill>
                    <a:srgbClr val="0066CC"/>
                  </a:solidFill>
                  <a:latin typeface="Cordia New" pitchFamily="34" charset="-34"/>
                  <a:cs typeface="Cordia New" pitchFamily="34" charset="-34"/>
                </a:rPr>
                <a:t>3</a:t>
              </a:r>
              <a:endParaRPr lang="th-TH" sz="250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  <p:sp>
          <p:nvSpPr>
            <p:cNvPr id="66571" name="Freeform 15"/>
            <p:cNvSpPr>
              <a:spLocks/>
            </p:cNvSpPr>
            <p:nvPr/>
          </p:nvSpPr>
          <p:spPr bwMode="auto">
            <a:xfrm>
              <a:off x="1156" y="1738"/>
              <a:ext cx="217" cy="104"/>
            </a:xfrm>
            <a:custGeom>
              <a:avLst/>
              <a:gdLst>
                <a:gd name="T0" fmla="*/ 0 w 181"/>
                <a:gd name="T1" fmla="*/ 231 h 91"/>
                <a:gd name="T2" fmla="*/ 0 w 181"/>
                <a:gd name="T3" fmla="*/ 0 h 91"/>
                <a:gd name="T4" fmla="*/ 644 w 181"/>
                <a:gd name="T5" fmla="*/ 0 h 91"/>
                <a:gd name="T6" fmla="*/ 644 w 181"/>
                <a:gd name="T7" fmla="*/ 231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1"/>
                <a:gd name="T13" fmla="*/ 0 h 91"/>
                <a:gd name="T14" fmla="*/ 181 w 181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1" h="91">
                  <a:moveTo>
                    <a:pt x="0" y="91"/>
                  </a:moveTo>
                  <a:lnTo>
                    <a:pt x="0" y="0"/>
                  </a:lnTo>
                  <a:lnTo>
                    <a:pt x="181" y="0"/>
                  </a:lnTo>
                  <a:lnTo>
                    <a:pt x="181" y="91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66568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หลักการทำงาน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8229600" cy="48783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00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int</a:t>
            </a:r>
            <a:r>
              <a:rPr lang="en-US" sz="5000" smtClean="0">
                <a:latin typeface="Cordia New" pitchFamily="34" charset="-34"/>
                <a:cs typeface="Cordia New" pitchFamily="34" charset="-34"/>
              </a:rPr>
              <a:t>  i;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000" smtClean="0">
                <a:latin typeface="Cordia New" pitchFamily="34" charset="-34"/>
                <a:cs typeface="Cordia New" pitchFamily="34" charset="-34"/>
              </a:rPr>
              <a:t>			for( </a:t>
            </a:r>
            <a:r>
              <a:rPr lang="en-US" sz="5000" smtClean="0">
                <a:solidFill>
                  <a:srgbClr val="669900"/>
                </a:solidFill>
                <a:latin typeface="Cordia New" pitchFamily="34" charset="-34"/>
                <a:cs typeface="Cordia New" pitchFamily="34" charset="-34"/>
              </a:rPr>
              <a:t>i=1</a:t>
            </a:r>
            <a:r>
              <a:rPr lang="en-US" sz="5000" smtClean="0">
                <a:latin typeface="Cordia New" pitchFamily="34" charset="-34"/>
                <a:cs typeface="Cordia New" pitchFamily="34" charset="-34"/>
              </a:rPr>
              <a:t> ; </a:t>
            </a:r>
            <a:r>
              <a:rPr lang="en-US" sz="5000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i&lt;5</a:t>
            </a:r>
            <a:r>
              <a:rPr lang="en-US" sz="5000" smtClean="0">
                <a:latin typeface="Cordia New" pitchFamily="34" charset="-34"/>
                <a:cs typeface="Cordia New" pitchFamily="34" charset="-34"/>
              </a:rPr>
              <a:t> ; </a:t>
            </a:r>
            <a:r>
              <a:rPr lang="en-US" sz="5000" smtClean="0">
                <a:solidFill>
                  <a:srgbClr val="990099"/>
                </a:solidFill>
                <a:latin typeface="Cordia New" pitchFamily="34" charset="-34"/>
                <a:cs typeface="Cordia New" pitchFamily="34" charset="-34"/>
              </a:rPr>
              <a:t>i++</a:t>
            </a:r>
            <a:r>
              <a:rPr lang="en-US" sz="5000" smtClean="0">
                <a:latin typeface="Cordia New" pitchFamily="34" charset="-34"/>
                <a:cs typeface="Cordia New" pitchFamily="34" charset="-34"/>
              </a:rPr>
              <a:t> 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000" smtClean="0">
                <a:latin typeface="Cordia New" pitchFamily="34" charset="-34"/>
                <a:cs typeface="Cordia New" pitchFamily="34" charset="-34"/>
              </a:rPr>
              <a:t>				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000" smtClean="0">
                <a:latin typeface="Cordia New" pitchFamily="34" charset="-34"/>
                <a:cs typeface="Cordia New" pitchFamily="34" charset="-34"/>
              </a:rPr>
              <a:t>				printf(“%d”,i);</a:t>
            </a:r>
            <a:endParaRPr lang="th-TH" sz="5000" smtClean="0">
              <a:latin typeface="Cordia New" pitchFamily="34" charset="-34"/>
              <a:cs typeface="Cordia New" pitchFamily="34" charset="-34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ในขั้นตอนที่ 2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ถ้าเงื่อนไขเป็นจริง ก็จะไปทำขั้นตอนที่ 3  </a:t>
            </a:r>
            <a:r>
              <a:rPr lang="th-TH" u="sng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แต่ถ้า...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เงื่อนไขเป็นเท็จ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จะหลุดออกจากลูป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for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ทันที</a:t>
            </a:r>
          </a:p>
        </p:txBody>
      </p:sp>
      <p:sp>
        <p:nvSpPr>
          <p:cNvPr id="67588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0F98FB5B-8D52-41C2-83F5-2E112E775DE2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59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7589" name="Line 4"/>
          <p:cNvSpPr>
            <a:spLocks noChangeShapeType="1"/>
          </p:cNvSpPr>
          <p:nvPr/>
        </p:nvSpPr>
        <p:spPr bwMode="auto">
          <a:xfrm>
            <a:off x="4284663" y="3284538"/>
            <a:ext cx="431800" cy="1223962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67590" name="Line 5"/>
          <p:cNvSpPr>
            <a:spLocks noChangeShapeType="1"/>
          </p:cNvSpPr>
          <p:nvPr/>
        </p:nvSpPr>
        <p:spPr bwMode="auto">
          <a:xfrm flipV="1">
            <a:off x="5148263" y="3284538"/>
            <a:ext cx="236537" cy="1223962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67591" name="Freeform 6"/>
          <p:cNvSpPr>
            <a:spLocks/>
          </p:cNvSpPr>
          <p:nvPr/>
        </p:nvSpPr>
        <p:spPr bwMode="auto">
          <a:xfrm>
            <a:off x="4356100" y="2565400"/>
            <a:ext cx="1008063" cy="215900"/>
          </a:xfrm>
          <a:custGeom>
            <a:avLst/>
            <a:gdLst>
              <a:gd name="T0" fmla="*/ 2147483647 w 635"/>
              <a:gd name="T1" fmla="*/ 2147483647 h 136"/>
              <a:gd name="T2" fmla="*/ 2147483647 w 635"/>
              <a:gd name="T3" fmla="*/ 0 h 136"/>
              <a:gd name="T4" fmla="*/ 0 w 635"/>
              <a:gd name="T5" fmla="*/ 2147483647 h 136"/>
              <a:gd name="T6" fmla="*/ 0 60000 65536"/>
              <a:gd name="T7" fmla="*/ 0 60000 65536"/>
              <a:gd name="T8" fmla="*/ 0 60000 65536"/>
              <a:gd name="T9" fmla="*/ 0 w 635"/>
              <a:gd name="T10" fmla="*/ 0 h 136"/>
              <a:gd name="T11" fmla="*/ 635 w 63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35" h="136">
                <a:moveTo>
                  <a:pt x="635" y="136"/>
                </a:moveTo>
                <a:cubicBezTo>
                  <a:pt x="529" y="68"/>
                  <a:pt x="423" y="0"/>
                  <a:pt x="317" y="0"/>
                </a:cubicBezTo>
                <a:cubicBezTo>
                  <a:pt x="211" y="0"/>
                  <a:pt x="105" y="68"/>
                  <a:pt x="0" y="136"/>
                </a:cubicBezTo>
              </a:path>
            </a:pathLst>
          </a:cu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67592" name="Oval 7"/>
          <p:cNvSpPr>
            <a:spLocks noChangeArrowheads="1"/>
          </p:cNvSpPr>
          <p:nvPr/>
        </p:nvSpPr>
        <p:spPr bwMode="auto">
          <a:xfrm>
            <a:off x="3130550" y="2347913"/>
            <a:ext cx="433388" cy="433387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>
                <a:latin typeface="Cordia New" pitchFamily="34" charset="-34"/>
                <a:cs typeface="Cordia New" pitchFamily="34" charset="-34"/>
              </a:rPr>
              <a:t>1</a:t>
            </a:r>
            <a:endParaRPr lang="th-TH" sz="25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7593" name="Oval 8"/>
          <p:cNvSpPr>
            <a:spLocks noChangeArrowheads="1"/>
          </p:cNvSpPr>
          <p:nvPr/>
        </p:nvSpPr>
        <p:spPr bwMode="auto">
          <a:xfrm>
            <a:off x="4714875" y="3990975"/>
            <a:ext cx="433388" cy="433388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>
                <a:latin typeface="Cordia New" pitchFamily="34" charset="-34"/>
                <a:cs typeface="Cordia New" pitchFamily="34" charset="-34"/>
              </a:rPr>
              <a:t>3</a:t>
            </a:r>
            <a:endParaRPr lang="th-TH" sz="25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7594" name="Oval 9"/>
          <p:cNvSpPr>
            <a:spLocks noChangeArrowheads="1"/>
          </p:cNvSpPr>
          <p:nvPr/>
        </p:nvSpPr>
        <p:spPr bwMode="auto">
          <a:xfrm>
            <a:off x="4140200" y="2203450"/>
            <a:ext cx="433388" cy="433388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>
                <a:latin typeface="Cordia New" pitchFamily="34" charset="-34"/>
                <a:cs typeface="Cordia New" pitchFamily="34" charset="-34"/>
              </a:rPr>
              <a:t>2</a:t>
            </a:r>
            <a:endParaRPr lang="th-TH" sz="25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7595" name="Oval 10"/>
          <p:cNvSpPr>
            <a:spLocks noChangeArrowheads="1"/>
          </p:cNvSpPr>
          <p:nvPr/>
        </p:nvSpPr>
        <p:spPr bwMode="auto">
          <a:xfrm>
            <a:off x="5321300" y="2320925"/>
            <a:ext cx="433388" cy="433388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500">
                <a:latin typeface="Cordia New" pitchFamily="34" charset="-34"/>
                <a:cs typeface="Cordia New" pitchFamily="34" charset="-34"/>
              </a:rPr>
              <a:t>4</a:t>
            </a:r>
            <a:endParaRPr lang="th-TH" sz="25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7596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ตัวอย่าง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88963" y="2151063"/>
            <a:ext cx="3467100" cy="1349375"/>
          </a:xfrm>
          <a:solidFill>
            <a:srgbClr val="EAEAEA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Cordia New" pitchFamily="34" charset="-34"/>
                <a:cs typeface="Cordia New" pitchFamily="34" charset="-34"/>
              </a:rPr>
              <a:t>for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int c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=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10;c&gt;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=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5;c</a:t>
            </a:r>
            <a:r>
              <a:rPr lang="en-GB" smtClean="0">
                <a:latin typeface="Cordia New" pitchFamily="34" charset="-34"/>
                <a:cs typeface="Cordia New" pitchFamily="34" charset="-34"/>
              </a:rPr>
              <a:t>--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)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		printf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(“</a:t>
            </a:r>
            <a:r>
              <a:rPr lang="en-GB" smtClean="0">
                <a:latin typeface="Cordia New" pitchFamily="34" charset="-34"/>
                <a:cs typeface="Cordia New" pitchFamily="34" charset="-34"/>
              </a:rPr>
              <a:t>%d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 “ </a:t>
            </a:r>
            <a:r>
              <a:rPr lang="en-GB" smtClean="0">
                <a:latin typeface="Cordia New" pitchFamily="34" charset="-34"/>
                <a:cs typeface="Cordia New" pitchFamily="34" charset="-34"/>
              </a:rPr>
              <a:t>, c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)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; </a:t>
            </a:r>
            <a:endParaRPr lang="th-TH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8612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6D37F417-571D-41CD-9AF4-668981F01128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60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600075" y="4743450"/>
            <a:ext cx="3467100" cy="13493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3000">
                <a:latin typeface="Cordia New" pitchFamily="34" charset="-34"/>
                <a:cs typeface="Cordia New" pitchFamily="34" charset="-34"/>
              </a:rPr>
              <a:t>for</a:t>
            </a:r>
            <a:r>
              <a:rPr lang="th-TH" sz="300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3000">
                <a:latin typeface="Cordia New" pitchFamily="34" charset="-34"/>
                <a:cs typeface="Cordia New" pitchFamily="34" charset="-34"/>
              </a:rPr>
              <a:t>int c</a:t>
            </a:r>
            <a:r>
              <a:rPr lang="th-TH" sz="3000">
                <a:latin typeface="Cordia New" pitchFamily="34" charset="-34"/>
                <a:cs typeface="Cordia New" pitchFamily="34" charset="-34"/>
              </a:rPr>
              <a:t>=</a:t>
            </a:r>
            <a:r>
              <a:rPr lang="en-US" sz="3000">
                <a:latin typeface="Cordia New" pitchFamily="34" charset="-34"/>
                <a:cs typeface="Cordia New" pitchFamily="34" charset="-34"/>
              </a:rPr>
              <a:t>1;c&lt;</a:t>
            </a:r>
            <a:r>
              <a:rPr lang="th-TH" sz="3000">
                <a:latin typeface="Cordia New" pitchFamily="34" charset="-34"/>
                <a:cs typeface="Cordia New" pitchFamily="34" charset="-34"/>
              </a:rPr>
              <a:t>=</a:t>
            </a:r>
            <a:r>
              <a:rPr lang="en-US" sz="3000">
                <a:latin typeface="Cordia New" pitchFamily="34" charset="-34"/>
                <a:cs typeface="Cordia New" pitchFamily="34" charset="-34"/>
              </a:rPr>
              <a:t>5;c</a:t>
            </a:r>
            <a:r>
              <a:rPr lang="th-TH" sz="3000">
                <a:latin typeface="Cordia New" pitchFamily="34" charset="-34"/>
                <a:cs typeface="Cordia New" pitchFamily="34" charset="-34"/>
              </a:rPr>
              <a:t>++)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z="3000">
                <a:latin typeface="Cordia New" pitchFamily="34" charset="-34"/>
                <a:cs typeface="Cordia New" pitchFamily="34" charset="-34"/>
              </a:rPr>
              <a:t>printf(“%d”, c);</a:t>
            </a:r>
            <a:endParaRPr lang="th-TH" sz="300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8614" name="Rectangle 5"/>
          <p:cNvSpPr>
            <a:spLocks noChangeArrowheads="1"/>
          </p:cNvSpPr>
          <p:nvPr/>
        </p:nvSpPr>
        <p:spPr bwMode="auto">
          <a:xfrm>
            <a:off x="5003800" y="1773238"/>
            <a:ext cx="3600450" cy="503237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ผลลัพธ์คือ</a:t>
            </a:r>
          </a:p>
        </p:txBody>
      </p:sp>
      <p:sp>
        <p:nvSpPr>
          <p:cNvPr id="68615" name="Rectangle 6"/>
          <p:cNvSpPr>
            <a:spLocks noChangeArrowheads="1"/>
          </p:cNvSpPr>
          <p:nvPr/>
        </p:nvSpPr>
        <p:spPr bwMode="auto">
          <a:xfrm>
            <a:off x="5003800" y="4221163"/>
            <a:ext cx="2089150" cy="630237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ผลลัพธ์คือ</a:t>
            </a:r>
          </a:p>
        </p:txBody>
      </p:sp>
      <p:sp>
        <p:nvSpPr>
          <p:cNvPr id="68616" name="Line 7"/>
          <p:cNvSpPr>
            <a:spLocks noChangeShapeType="1"/>
          </p:cNvSpPr>
          <p:nvPr/>
        </p:nvSpPr>
        <p:spPr bwMode="auto">
          <a:xfrm>
            <a:off x="4240213" y="2836863"/>
            <a:ext cx="576262" cy="0"/>
          </a:xfrm>
          <a:prstGeom prst="line">
            <a:avLst/>
          </a:prstGeom>
          <a:noFill/>
          <a:ln w="38100">
            <a:solidFill>
              <a:srgbClr val="969696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68617" name="Line 8"/>
          <p:cNvSpPr>
            <a:spLocks noChangeShapeType="1"/>
          </p:cNvSpPr>
          <p:nvPr/>
        </p:nvSpPr>
        <p:spPr bwMode="auto">
          <a:xfrm>
            <a:off x="4240213" y="5373688"/>
            <a:ext cx="576262" cy="0"/>
          </a:xfrm>
          <a:prstGeom prst="line">
            <a:avLst/>
          </a:prstGeom>
          <a:noFill/>
          <a:ln w="38100">
            <a:solidFill>
              <a:srgbClr val="969696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86000"/>
            <a:ext cx="2898775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638" y="4719638"/>
            <a:ext cx="29241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20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3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(ไม่ใช้ </a:t>
            </a:r>
            <a:r>
              <a:rPr lang="en-US" sz="33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 for)</a:t>
            </a:r>
            <a:r>
              <a:rPr lang="en-US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/>
            </a:r>
            <a:br>
              <a:rPr lang="en-US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</a:br>
            <a:r>
              <a:rPr lang="en-US" sz="3300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Ex</a:t>
            </a:r>
            <a:r>
              <a:rPr lang="en-US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โปรแกรมรับค่าตัวเลขเข้ามา 5 จำนวน แล้วแสดงผลรวม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55750"/>
            <a:ext cx="8229600" cy="4897438"/>
          </a:xfrm>
          <a:solidFill>
            <a:srgbClr val="F8F8F8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int  sum,num1,num2,num3,num4,num5;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</a:t>
            </a:r>
            <a:r>
              <a:rPr lang="en-US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printf</a:t>
            </a:r>
            <a:r>
              <a:rPr lang="th-TH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Enter number 1</a:t>
            </a:r>
            <a:r>
              <a:rPr lang="th-TH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 : ")</a:t>
            </a:r>
            <a:r>
              <a:rPr lang="en-US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rgbClr val="669900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		scanf</a:t>
            </a:r>
            <a:r>
              <a:rPr lang="th-TH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("%</a:t>
            </a:r>
            <a:r>
              <a:rPr lang="en-US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,&amp;num1</a:t>
            </a:r>
            <a:r>
              <a:rPr lang="th-TH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solidFill>
                  <a:srgbClr val="669900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rgbClr val="669900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</a:t>
            </a:r>
            <a:r>
              <a:rPr lang="en-US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printf</a:t>
            </a:r>
            <a:r>
              <a:rPr lang="th-TH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Enter number 2</a:t>
            </a:r>
            <a:r>
              <a:rPr lang="th-TH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 : ")</a:t>
            </a:r>
            <a:r>
              <a:rPr lang="en-US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rgbClr val="990099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		scanf</a:t>
            </a:r>
            <a:r>
              <a:rPr lang="th-TH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("%</a:t>
            </a:r>
            <a:r>
              <a:rPr lang="en-US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,&amp;num2</a:t>
            </a:r>
            <a:r>
              <a:rPr lang="th-TH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solidFill>
                  <a:srgbClr val="990099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rgbClr val="990099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printf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Enter number 3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 : ")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chemeClr val="accent2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		scanf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("%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,&amp;num3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chemeClr val="accent2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printf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Enter number 4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 : ")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scanf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("%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,&amp;num4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</a:t>
            </a:r>
            <a:r>
              <a:rPr lang="en-US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printf</a:t>
            </a:r>
            <a:r>
              <a:rPr lang="th-TH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Enter number 5</a:t>
            </a:r>
            <a:r>
              <a:rPr lang="th-TH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 : ")</a:t>
            </a:r>
            <a:r>
              <a:rPr lang="en-US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rgbClr val="0000FF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		scanf</a:t>
            </a:r>
            <a:r>
              <a:rPr lang="th-TH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("%</a:t>
            </a:r>
            <a:r>
              <a:rPr lang="en-US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,&amp;num5</a:t>
            </a:r>
            <a:r>
              <a:rPr lang="th-TH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solidFill>
                  <a:srgbClr val="0000FF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rgbClr val="0000FF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</a:t>
            </a:r>
            <a:r>
              <a:rPr lang="en-US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sum</a:t>
            </a:r>
            <a:r>
              <a:rPr lang="th-TH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=</a:t>
            </a:r>
            <a:r>
              <a:rPr lang="en-US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num1+num2+num3+num4+num5;</a:t>
            </a:r>
            <a:endParaRPr lang="th-TH" sz="2200" smtClean="0">
              <a:solidFill>
                <a:srgbClr val="FF9900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		printf</a:t>
            </a:r>
            <a:r>
              <a:rPr lang="th-TH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Sum of number </a:t>
            </a:r>
            <a:r>
              <a:rPr lang="th-TH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= %</a:t>
            </a:r>
            <a:r>
              <a:rPr lang="en-US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,sum</a:t>
            </a:r>
            <a:r>
              <a:rPr lang="th-TH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solidFill>
                  <a:srgbClr val="FF9900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rgbClr val="FF9900"/>
              </a:solidFill>
              <a:latin typeface="Arial Rounded MT Bold" pitchFamily="34" charset="0"/>
              <a:cs typeface="Cordia New" pitchFamily="34" charset="-34"/>
            </a:endParaRPr>
          </a:p>
        </p:txBody>
      </p:sp>
      <p:sp>
        <p:nvSpPr>
          <p:cNvPr id="69636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0ACF874F-320A-469A-80FA-CC2742FDAEAF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61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69637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3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(ใช้ </a:t>
            </a:r>
            <a:r>
              <a:rPr lang="en-US" sz="330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 for)</a:t>
            </a:r>
            <a:r>
              <a:rPr lang="en-US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/>
            </a:r>
            <a:br>
              <a:rPr lang="en-US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</a:br>
            <a:r>
              <a:rPr lang="en-US" sz="3300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Ex</a:t>
            </a:r>
            <a:r>
              <a:rPr lang="en-US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3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โปรแกรมรับค่าตัวเลขเข้ามา 5 จำนวน แล้วแสดงผลรวม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8229600" cy="4878387"/>
          </a:xfrm>
          <a:solidFill>
            <a:srgbClr val="F8F8F8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clrscr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()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int  sum,num,i;</a:t>
            </a: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sum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=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0;</a:t>
            </a: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</a:t>
            </a:r>
            <a:r>
              <a:rPr lang="en-US" sz="2200" smtClean="0">
                <a:solidFill>
                  <a:srgbClr val="0066CC"/>
                </a:solidFill>
                <a:latin typeface="Arial Rounded MT Bold" pitchFamily="34" charset="0"/>
                <a:cs typeface="Cordia New" pitchFamily="34" charset="-34"/>
              </a:rPr>
              <a:t>for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(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i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=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1;i&lt;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=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5;i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++)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</a:t>
            </a:r>
            <a:r>
              <a:rPr lang="en-US" sz="2200" smtClean="0">
                <a:solidFill>
                  <a:srgbClr val="0066CC"/>
                </a:solidFill>
                <a:latin typeface="Arial Rounded MT Bold" pitchFamily="34" charset="0"/>
                <a:cs typeface="Cordia New" pitchFamily="34" charset="-34"/>
              </a:rPr>
              <a:t>{</a:t>
            </a:r>
            <a:endParaRPr lang="th-TH" sz="2200" smtClean="0">
              <a:solidFill>
                <a:srgbClr val="0066CC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	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printf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Enter number 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%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d 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: "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,i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chemeClr val="accent2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			scanf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("%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,&amp;num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solidFill>
                <a:schemeClr val="accent2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			sum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=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sum</a:t>
            </a:r>
            <a:r>
              <a:rPr lang="th-TH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+</a:t>
            </a:r>
            <a:r>
              <a:rPr lang="en-US" sz="2200" smtClean="0">
                <a:solidFill>
                  <a:schemeClr val="accent2"/>
                </a:solidFill>
                <a:latin typeface="Arial Rounded MT Bold" pitchFamily="34" charset="0"/>
                <a:cs typeface="Cordia New" pitchFamily="34" charset="-34"/>
              </a:rPr>
              <a:t>num;</a:t>
            </a:r>
            <a:endParaRPr lang="th-TH" sz="2200" smtClean="0">
              <a:solidFill>
                <a:schemeClr val="accent2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	</a:t>
            </a:r>
            <a:r>
              <a:rPr lang="en-US" sz="2200" smtClean="0">
                <a:solidFill>
                  <a:srgbClr val="0066CC"/>
                </a:solidFill>
                <a:latin typeface="Arial Rounded MT Bold" pitchFamily="34" charset="0"/>
                <a:cs typeface="Cordia New" pitchFamily="34" charset="-34"/>
              </a:rPr>
              <a:t>}</a:t>
            </a:r>
            <a:endParaRPr lang="th-TH" sz="2200" smtClean="0">
              <a:solidFill>
                <a:srgbClr val="0066CC"/>
              </a:solidFill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printf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("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Sum of number 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= %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d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"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,sum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)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	getch</a:t>
            </a:r>
            <a:r>
              <a:rPr lang="th-TH" sz="2200" smtClean="0">
                <a:latin typeface="Arial Rounded MT Bold" pitchFamily="34" charset="0"/>
                <a:cs typeface="Cordia New" pitchFamily="34" charset="-34"/>
              </a:rPr>
              <a:t>()</a:t>
            </a:r>
            <a:r>
              <a:rPr lang="en-US" sz="2200" smtClean="0">
                <a:latin typeface="Arial Rounded MT Bold" pitchFamily="34" charset="0"/>
                <a:cs typeface="Cordia New" pitchFamily="34" charset="-34"/>
              </a:rPr>
              <a:t>;</a:t>
            </a:r>
            <a:endParaRPr lang="th-TH" sz="2200" smtClean="0">
              <a:latin typeface="Arial Rounded MT Bold" pitchFamily="34" charset="0"/>
              <a:cs typeface="Cordia New" pitchFamily="34" charset="-34"/>
            </a:endParaRPr>
          </a:p>
        </p:txBody>
      </p:sp>
      <p:sp>
        <p:nvSpPr>
          <p:cNvPr id="7066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1C351D9C-A774-48AD-8F06-36FD6B5C5969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62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70661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400" dirty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ลูป </a:t>
            </a:r>
            <a:r>
              <a:rPr lang="en-US" sz="5400" dirty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while</a:t>
            </a:r>
            <a:endParaRPr lang="th-TH" sz="5400" dirty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latin typeface="Cordia New" pitchFamily="34" charset="-34"/>
                <a:cs typeface="Cordia New" pitchFamily="34" charset="-34"/>
              </a:rPr>
              <a:t>	ประโยคคำสั่งลูปแบบ </a:t>
            </a:r>
            <a:r>
              <a:rPr lang="en-US" smtClean="0">
                <a:latin typeface="Cordia New" pitchFamily="34" charset="-34"/>
                <a:cs typeface="Cordia New" pitchFamily="34" charset="-34"/>
              </a:rPr>
              <a:t>while </a:t>
            </a:r>
            <a:r>
              <a:rPr lang="th-TH" smtClean="0">
                <a:latin typeface="Cordia New" pitchFamily="34" charset="-34"/>
                <a:cs typeface="Cordia New" pitchFamily="34" charset="-34"/>
              </a:rPr>
              <a:t>จะใช้สำหรับให้โปรแกรมทำงานซ้ำโดยตรวจสอบเงื่อนไขก่อน </a:t>
            </a:r>
            <a:r>
              <a:rPr lang="th-TH" b="1" u="sng" smtClean="0">
                <a:latin typeface="Cordia New" pitchFamily="34" charset="-34"/>
                <a:cs typeface="Cordia New" pitchFamily="34" charset="-34"/>
              </a:rPr>
              <a:t>ถ้าเงื่อนไขเป็นจริงจะทำซ้ำและจะวนรอบจนกว่าเงื่อนไขจะเป็นเท็จ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u="sng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ลูปแบบนี้จะต่างจากลูปแบบ </a:t>
            </a:r>
            <a:r>
              <a:rPr lang="en-US" u="sng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for </a:t>
            </a:r>
            <a:r>
              <a:rPr lang="th-TH" u="sng" smtClean="0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เพราะ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-  ลูป 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for </a:t>
            </a: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จะทราบจำนวนครั้งที่ทำซ้ำ เพราะมีการกำหนดค่าเริ่มต้นและค่าสิ้นสุดให้กับตัวแปร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	-  ลูป </a:t>
            </a:r>
            <a:r>
              <a:rPr lang="en-US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while </a:t>
            </a:r>
            <a:r>
              <a:rPr lang="th-TH" smtClean="0">
                <a:solidFill>
                  <a:srgbClr val="0066CC"/>
                </a:solidFill>
                <a:latin typeface="Cordia New" pitchFamily="34" charset="-34"/>
                <a:cs typeface="Cordia New" pitchFamily="34" charset="-34"/>
              </a:rPr>
              <a:t>จำนวนครั้งที่ทำซ้ำจะไม่แน่นอน ขึ้นอยู่กับเงื่อนไข</a:t>
            </a:r>
          </a:p>
        </p:txBody>
      </p:sp>
      <p:sp>
        <p:nvSpPr>
          <p:cNvPr id="71684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47BF6BB7-AE69-42C0-B6C6-C3834B30D2AD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63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71685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รูปแบบของคำสั่ง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4213" y="3213100"/>
            <a:ext cx="3106737" cy="1277938"/>
          </a:xfrm>
          <a:solidFill>
            <a:srgbClr val="EAEAEA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while (test condition)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statement;</a:t>
            </a:r>
            <a:endParaRPr lang="th-TH" sz="350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2708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1783D027-F3F5-4655-9D2C-A07EB517743E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64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grpSp>
        <p:nvGrpSpPr>
          <p:cNvPr id="72709" name="Group 12"/>
          <p:cNvGrpSpPr>
            <a:grpSpLocks/>
          </p:cNvGrpSpPr>
          <p:nvPr/>
        </p:nvGrpSpPr>
        <p:grpSpPr bwMode="auto">
          <a:xfrm>
            <a:off x="5076825" y="2060575"/>
            <a:ext cx="3211513" cy="3673475"/>
            <a:chOff x="3352" y="1298"/>
            <a:chExt cx="2023" cy="2314"/>
          </a:xfrm>
        </p:grpSpPr>
        <p:sp>
          <p:nvSpPr>
            <p:cNvPr id="72711" name="Freeform 9"/>
            <p:cNvSpPr>
              <a:spLocks/>
            </p:cNvSpPr>
            <p:nvPr/>
          </p:nvSpPr>
          <p:spPr bwMode="auto">
            <a:xfrm>
              <a:off x="3352" y="1480"/>
              <a:ext cx="907" cy="2132"/>
            </a:xfrm>
            <a:custGeom>
              <a:avLst/>
              <a:gdLst>
                <a:gd name="T0" fmla="*/ 907 w 907"/>
                <a:gd name="T1" fmla="*/ 1785 h 2041"/>
                <a:gd name="T2" fmla="*/ 907 w 907"/>
                <a:gd name="T3" fmla="*/ 2769 h 2041"/>
                <a:gd name="T4" fmla="*/ 0 w 907"/>
                <a:gd name="T5" fmla="*/ 2769 h 2041"/>
                <a:gd name="T6" fmla="*/ 0 w 907"/>
                <a:gd name="T7" fmla="*/ 0 h 2041"/>
                <a:gd name="T8" fmla="*/ 907 w 907"/>
                <a:gd name="T9" fmla="*/ 0 h 20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7"/>
                <a:gd name="T16" fmla="*/ 0 h 2041"/>
                <a:gd name="T17" fmla="*/ 907 w 907"/>
                <a:gd name="T18" fmla="*/ 2041 h 20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7" h="2041">
                  <a:moveTo>
                    <a:pt x="907" y="1315"/>
                  </a:moveTo>
                  <a:lnTo>
                    <a:pt x="907" y="2041"/>
                  </a:lnTo>
                  <a:lnTo>
                    <a:pt x="0" y="2041"/>
                  </a:lnTo>
                  <a:lnTo>
                    <a:pt x="0" y="0"/>
                  </a:lnTo>
                  <a:lnTo>
                    <a:pt x="90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72712" name="AutoShape 4"/>
            <p:cNvSpPr>
              <a:spLocks noChangeArrowheads="1"/>
            </p:cNvSpPr>
            <p:nvPr/>
          </p:nvSpPr>
          <p:spPr bwMode="auto">
            <a:xfrm>
              <a:off x="3742" y="1752"/>
              <a:ext cx="1043" cy="695"/>
            </a:xfrm>
            <a:prstGeom prst="flowChartDecision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th-TH" sz="2300">
                  <a:latin typeface="Cordia New" pitchFamily="34" charset="-34"/>
                  <a:cs typeface="Cordia New" pitchFamily="34" charset="-34"/>
                </a:rPr>
                <a:t>ตรวจสอบเงื่อนไข</a:t>
              </a:r>
            </a:p>
          </p:txBody>
        </p:sp>
        <p:sp>
          <p:nvSpPr>
            <p:cNvPr id="72713" name="AutoShape 5"/>
            <p:cNvSpPr>
              <a:spLocks noChangeArrowheads="1"/>
            </p:cNvSpPr>
            <p:nvPr/>
          </p:nvSpPr>
          <p:spPr bwMode="auto">
            <a:xfrm>
              <a:off x="3787" y="2841"/>
              <a:ext cx="953" cy="317"/>
            </a:xfrm>
            <a:prstGeom prst="flowChartProcess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th-TH" sz="2500">
                  <a:latin typeface="Cordia New" pitchFamily="34" charset="-34"/>
                  <a:cs typeface="Cordia New" pitchFamily="34" charset="-34"/>
                </a:rPr>
                <a:t>สเตตเมนต์</a:t>
              </a:r>
            </a:p>
          </p:txBody>
        </p:sp>
        <p:sp>
          <p:nvSpPr>
            <p:cNvPr id="72714" name="Line 6"/>
            <p:cNvSpPr>
              <a:spLocks noChangeShapeType="1"/>
            </p:cNvSpPr>
            <p:nvPr/>
          </p:nvSpPr>
          <p:spPr bwMode="auto">
            <a:xfrm>
              <a:off x="4259" y="1298"/>
              <a:ext cx="0" cy="4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72715" name="Line 7"/>
            <p:cNvSpPr>
              <a:spLocks noChangeShapeType="1"/>
            </p:cNvSpPr>
            <p:nvPr/>
          </p:nvSpPr>
          <p:spPr bwMode="auto">
            <a:xfrm>
              <a:off x="4259" y="2450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72716" name="Freeform 8"/>
            <p:cNvSpPr>
              <a:spLocks/>
            </p:cNvSpPr>
            <p:nvPr/>
          </p:nvSpPr>
          <p:spPr bwMode="auto">
            <a:xfrm>
              <a:off x="4785" y="2096"/>
              <a:ext cx="499" cy="1361"/>
            </a:xfrm>
            <a:custGeom>
              <a:avLst/>
              <a:gdLst>
                <a:gd name="T0" fmla="*/ 0 w 499"/>
                <a:gd name="T1" fmla="*/ 0 h 1361"/>
                <a:gd name="T2" fmla="*/ 499 w 499"/>
                <a:gd name="T3" fmla="*/ 0 h 1361"/>
                <a:gd name="T4" fmla="*/ 499 w 499"/>
                <a:gd name="T5" fmla="*/ 1361 h 1361"/>
                <a:gd name="T6" fmla="*/ 0 60000 65536"/>
                <a:gd name="T7" fmla="*/ 0 60000 65536"/>
                <a:gd name="T8" fmla="*/ 0 60000 65536"/>
                <a:gd name="T9" fmla="*/ 0 w 499"/>
                <a:gd name="T10" fmla="*/ 0 h 1361"/>
                <a:gd name="T11" fmla="*/ 499 w 499"/>
                <a:gd name="T12" fmla="*/ 1361 h 13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9" h="1361">
                  <a:moveTo>
                    <a:pt x="0" y="0"/>
                  </a:moveTo>
                  <a:lnTo>
                    <a:pt x="499" y="0"/>
                  </a:lnTo>
                  <a:lnTo>
                    <a:pt x="499" y="136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/>
            </a:p>
          </p:txBody>
        </p:sp>
        <p:sp>
          <p:nvSpPr>
            <p:cNvPr id="72717" name="Text Box 10"/>
            <p:cNvSpPr txBox="1">
              <a:spLocks noChangeArrowheads="1"/>
            </p:cNvSpPr>
            <p:nvPr/>
          </p:nvSpPr>
          <p:spPr bwMode="auto">
            <a:xfrm>
              <a:off x="4168" y="2469"/>
              <a:ext cx="49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500">
                  <a:latin typeface="Cordia New" pitchFamily="34" charset="-34"/>
                  <a:cs typeface="Cordia New" pitchFamily="34" charset="-34"/>
                </a:rPr>
                <a:t>yes</a:t>
              </a:r>
              <a:endParaRPr lang="th-TH" sz="2500">
                <a:latin typeface="Cordia New" pitchFamily="34" charset="-34"/>
                <a:cs typeface="Cordia New" pitchFamily="34" charset="-34"/>
              </a:endParaRPr>
            </a:p>
          </p:txBody>
        </p:sp>
        <p:sp>
          <p:nvSpPr>
            <p:cNvPr id="72718" name="Text Box 11"/>
            <p:cNvSpPr txBox="1">
              <a:spLocks noChangeArrowheads="1"/>
            </p:cNvSpPr>
            <p:nvPr/>
          </p:nvSpPr>
          <p:spPr bwMode="auto">
            <a:xfrm>
              <a:off x="4876" y="1888"/>
              <a:ext cx="49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500">
                  <a:latin typeface="Cordia New" pitchFamily="34" charset="-34"/>
                  <a:cs typeface="Cordia New" pitchFamily="34" charset="-34"/>
                </a:rPr>
                <a:t>no</a:t>
              </a:r>
              <a:endParaRPr lang="th-TH" sz="2500">
                <a:latin typeface="Cordia New" pitchFamily="34" charset="-34"/>
                <a:cs typeface="Cordia New" pitchFamily="34" charset="-34"/>
              </a:endParaRPr>
            </a:p>
          </p:txBody>
        </p:sp>
      </p:grpSp>
      <p:sp>
        <p:nvSpPr>
          <p:cNvPr id="72710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ตัวอย่างการใช้งาน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4619625" cy="4230687"/>
          </a:xfrm>
          <a:solidFill>
            <a:srgbClr val="EAEAEA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s=10;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While(s&gt;=0)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		printf(“%d”,s);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		s=s-2;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}</a:t>
            </a:r>
            <a:endParaRPr lang="th-TH" sz="350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3732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838E9ED9-1CEF-40DA-AFBB-D7DA3045DC2E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65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73733" name="Rectangle 4"/>
          <p:cNvSpPr>
            <a:spLocks noChangeArrowheads="1"/>
          </p:cNvSpPr>
          <p:nvPr/>
        </p:nvSpPr>
        <p:spPr bwMode="auto">
          <a:xfrm>
            <a:off x="5435600" y="1863725"/>
            <a:ext cx="3108325" cy="31496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 </a:t>
            </a:r>
            <a:r>
              <a:rPr lang="en-US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:</a:t>
            </a:r>
            <a:endParaRPr lang="th-TH" sz="3000" u="sng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2420938"/>
            <a:ext cx="29146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5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ลูป</a:t>
            </a:r>
            <a:r>
              <a:rPr 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dia New" pitchFamily="34" charset="-34"/>
                <a:cs typeface="Cordia New" pitchFamily="34" charset="-34"/>
              </a:rPr>
              <a:t>  DO..WHILE</a:t>
            </a:r>
            <a:endParaRPr lang="th-TH" sz="5400" dirty="0">
              <a:effectLst>
                <a:outerShdw blurRad="38100" dist="38100" dir="2700000" algn="tl">
                  <a:srgbClr val="C0C0C0"/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marL="0" indent="0" algn="thaiDist" eaLnBrk="1" hangingPunct="1">
              <a:buFont typeface="Wingdings" pitchFamily="2" charset="2"/>
              <a:buNone/>
            </a:pPr>
            <a:r>
              <a:rPr lang="th-TH" b="1" u="sng" smtClean="0">
                <a:solidFill>
                  <a:srgbClr val="0066CC"/>
                </a:solidFill>
              </a:rPr>
              <a:t>การทำงานของ </a:t>
            </a:r>
            <a:r>
              <a:rPr lang="en-US" b="1" u="sng" smtClean="0">
                <a:solidFill>
                  <a:srgbClr val="0066CC"/>
                </a:solidFill>
                <a:cs typeface="KodchiangUPC" pitchFamily="18" charset="-34"/>
              </a:rPr>
              <a:t>do..while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en-US" smtClean="0">
                <a:cs typeface="KodchiangUPC" pitchFamily="18" charset="-34"/>
              </a:rPr>
              <a:t>	</a:t>
            </a:r>
            <a:r>
              <a:rPr lang="th-TH" smtClean="0"/>
              <a:t>จะทำการตรวจสอบเงื่อนไขภายหลังการทำงานในลูป โดยถ้าเงื่อนไขเป็นจริงโปรแกรมจะทำลูปซ้ำไปเรื่อยๆ จนกระทั่งเงื่อนไขเป็นเท็จจึงจะหยุดทำ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/>
              <a:t>	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mtClean="0"/>
              <a:t>	เนื่องจากลูปแบบนี้จะตรวจสอบเงื่อนไขหลังจากทำลูป </a:t>
            </a:r>
            <a:r>
              <a:rPr lang="th-TH" u="sng" smtClean="0"/>
              <a:t>จึงทำให้ประโยคในลูปถูกทำหนึ่งครั้งเสมอ</a:t>
            </a:r>
            <a:r>
              <a:rPr lang="th-TH" smtClean="0"/>
              <a:t> ซึ่งต่างจากลูปแบบอื่นๆ</a:t>
            </a:r>
          </a:p>
        </p:txBody>
      </p:sp>
      <p:sp>
        <p:nvSpPr>
          <p:cNvPr id="74756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DDA1DBAA-4E6F-424A-8287-089A2CE82D2A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66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74757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h-TH" sz="4000">
                <a:effectLst>
                  <a:outerShdw blurRad="38100" dist="38100" dir="2700000" algn="tl">
                    <a:srgbClr val="C0C0C0"/>
                  </a:outerShdw>
                </a:effectLst>
                <a:cs typeface="Cordia New" pitchFamily="34" charset="-34"/>
              </a:rPr>
              <a:t>ตัวอย่างการใช้งาน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19263"/>
            <a:ext cx="4619625" cy="4230687"/>
          </a:xfrm>
          <a:solidFill>
            <a:srgbClr val="EAEAEA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s=10;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do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{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		printf(“%d”,s);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		s=s-2;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500" smtClean="0">
                <a:latin typeface="Cordia New" pitchFamily="34" charset="-34"/>
                <a:cs typeface="Cordia New" pitchFamily="34" charset="-34"/>
              </a:rPr>
              <a:t>} While(s&gt;=0)</a:t>
            </a:r>
          </a:p>
          <a:p>
            <a:pPr eaLnBrk="1" hangingPunct="1">
              <a:buFont typeface="Wingdings" pitchFamily="2" charset="2"/>
              <a:buNone/>
            </a:pPr>
            <a:endParaRPr lang="th-TH" sz="350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578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7D485DD2-9D29-43CF-83D5-3120ECA467A2}" type="slidenum">
              <a:rPr lang="en-US" altLang="en-US" sz="1400" smtClean="0">
                <a:solidFill>
                  <a:srgbClr val="FFFFFF"/>
                </a:solidFill>
              </a:rPr>
              <a:pPr eaLnBrk="1" hangingPunct="1"/>
              <a:t>67</a:t>
            </a:fld>
            <a:endParaRPr lang="th-TH" altLang="en-US" sz="1400" smtClean="0">
              <a:solidFill>
                <a:srgbClr val="FFFFFF"/>
              </a:solidFill>
            </a:endParaRPr>
          </a:p>
        </p:txBody>
      </p:sp>
      <p:sp>
        <p:nvSpPr>
          <p:cNvPr id="75781" name="Rectangle 4"/>
          <p:cNvSpPr>
            <a:spLocks noChangeArrowheads="1"/>
          </p:cNvSpPr>
          <p:nvPr/>
        </p:nvSpPr>
        <p:spPr bwMode="auto">
          <a:xfrm>
            <a:off x="5435600" y="1719263"/>
            <a:ext cx="3108325" cy="31496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th-TH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ผลลัพธ์ </a:t>
            </a:r>
            <a:r>
              <a:rPr lang="en-US" sz="3000" u="sng">
                <a:solidFill>
                  <a:schemeClr val="accent2"/>
                </a:solidFill>
                <a:latin typeface="Cordia New" pitchFamily="34" charset="-34"/>
                <a:cs typeface="Cordia New" pitchFamily="34" charset="-34"/>
              </a:rPr>
              <a:t>:</a:t>
            </a:r>
            <a:endParaRPr lang="th-TH" sz="3000" u="sng">
              <a:solidFill>
                <a:schemeClr val="accent2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2420938"/>
            <a:ext cx="29146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ตัวแทนท้ายกระดาษ 1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altLang="en-US" sz="1200" dirty="0">
                <a:solidFill>
                  <a:schemeClr val="tx2"/>
                </a:solidFill>
              </a:rPr>
              <a:t>3204-2008 การเขียนโปรแกรมภาษาซี             </a:t>
            </a:r>
            <a:r>
              <a:rPr lang="th-TH" altLang="en-US" sz="1200" dirty="0" smtClean="0">
                <a:solidFill>
                  <a:schemeClr val="tx2"/>
                </a:solidFill>
              </a:rPr>
              <a:t>อ.ชินะสิทธิ์ มณีเบญจรัตน์</a:t>
            </a:r>
            <a:endParaRPr lang="th-TH" alt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เฉลียง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2635</TotalTime>
  <Words>2274</Words>
  <Application>Microsoft Office PowerPoint</Application>
  <PresentationFormat>นำเสนอทางหน้าจอ (4:3)</PresentationFormat>
  <Paragraphs>777</Paragraphs>
  <Slides>67</Slides>
  <Notes>4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11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67</vt:i4>
      </vt:variant>
    </vt:vector>
  </HeadingPairs>
  <TitlesOfParts>
    <vt:vector size="79" baseType="lpstr">
      <vt:lpstr>Arial</vt:lpstr>
      <vt:lpstr>Angsana New</vt:lpstr>
      <vt:lpstr>Century Schoolbook</vt:lpstr>
      <vt:lpstr>KodchiangUPC</vt:lpstr>
      <vt:lpstr>Wingdings</vt:lpstr>
      <vt:lpstr>Wingdings 2</vt:lpstr>
      <vt:lpstr>Cordia New</vt:lpstr>
      <vt:lpstr>AngsanaUPC</vt:lpstr>
      <vt:lpstr>Times New Roman</vt:lpstr>
      <vt:lpstr>Calibri</vt:lpstr>
      <vt:lpstr>Arial Rounded MT Bold</vt:lpstr>
      <vt:lpstr>เฉลียง</vt:lpstr>
      <vt:lpstr>โครงสร้างภาษาซีเบื้องต้น</vt:lpstr>
      <vt:lpstr>งานนำเสนอ PowerPoint</vt:lpstr>
      <vt:lpstr>ส่วนประกอบในโครงสร้างภาษาซี</vt:lpstr>
      <vt:lpstr>งานนำเสนอ PowerPoint</vt:lpstr>
      <vt:lpstr>งานนำเสนอ PowerPoint</vt:lpstr>
      <vt:lpstr>ส่วนประกอบในโครงสร้างภาษาซี</vt:lpstr>
      <vt:lpstr>การ Compiling</vt:lpstr>
      <vt:lpstr>สถานะของการ Compiling</vt:lpstr>
      <vt:lpstr>งานนำเสนอ PowerPoint</vt:lpstr>
      <vt:lpstr>การรับและพิมพ์ข้อมูล</vt:lpstr>
      <vt:lpstr>การแสดงผลข้อมูล</vt:lpstr>
      <vt:lpstr>การใช้รหัสควบคุมการแสดงผล</vt:lpstr>
      <vt:lpstr>รหัสควบคุมลักษณะการแสดงผล (Control String)</vt:lpstr>
      <vt:lpstr>การแสดงผลข้อมูล</vt:lpstr>
      <vt:lpstr>การแสดงผลข้อมูล</vt:lpstr>
      <vt:lpstr>การใส่ Comment</vt:lpstr>
      <vt:lpstr>คำสั่งในการรอรับการกระทำ (Enter)</vt:lpstr>
      <vt:lpstr>คำสั่งในการล้างจอภาพ</vt:lpstr>
      <vt:lpstr>คำสั่งในการขึ้นบรรทัดใหม่</vt:lpstr>
      <vt:lpstr>ฟังก์ชั่นพื้นฐานเกี่ยวกับสี</vt:lpstr>
      <vt:lpstr>รหัสสี</vt:lpstr>
      <vt:lpstr>รหัสสี</vt:lpstr>
      <vt:lpstr>รูปแบบฟังก์ชั่น</vt:lpstr>
      <vt:lpstr>ตัวอย่างการใช้คำสั่ง gotoxy( ); </vt:lpstr>
      <vt:lpstr>การรับค่าข้อมูล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การประกาศตัวแปร</vt:lpstr>
      <vt:lpstr>การประกาศตัวแปร</vt:lpstr>
      <vt:lpstr>การประกาศตัวแปร</vt:lpstr>
      <vt:lpstr>การรับและพิมพ์ข้อมูล</vt:lpstr>
      <vt:lpstr>การรับและพิมพ์ข้อมูล</vt:lpstr>
      <vt:lpstr>ตัวอย่าง</vt:lpstr>
      <vt:lpstr>ใบงานที่ 1 ฝึกเขียนโปรแกรมดังนี้</vt:lpstr>
      <vt:lpstr>การรับและพิมพ์ข้อมูล</vt:lpstr>
      <vt:lpstr>การรับและพิมพ์ข้อมูล</vt:lpstr>
      <vt:lpstr>ตัวอย่าง</vt:lpstr>
      <vt:lpstr>การเขียนคำสั่งควบคุมแบบมีทางเลือก</vt:lpstr>
      <vt:lpstr>ตัวดำเนินการเปรียบเทียบ</vt:lpstr>
      <vt:lpstr>ความแตกต่างระหว่าง = และ ==</vt:lpstr>
      <vt:lpstr>คำสั่งควบคุมแบบมีทางเลือก ลักษณะ if</vt:lpstr>
      <vt:lpstr>คำสั่งควบคุมแบบมีทางเลือก ลักษณะ if</vt:lpstr>
      <vt:lpstr>คำสั่งควบคุมแบบมีทางเลือก ลักษณะ if</vt:lpstr>
      <vt:lpstr>งานนำเสนอ PowerPoint</vt:lpstr>
      <vt:lpstr>คำสั่งควบคุมแบบมีทางเลือก ลักษณะ switch</vt:lpstr>
      <vt:lpstr>คำสั่งควบคุมแบบมีทางเลือก ลักษณะ switch</vt:lpstr>
      <vt:lpstr>โปรแกรมเลือกสี</vt:lpstr>
      <vt:lpstr> การทำซ้ำ (Repetitive) </vt:lpstr>
      <vt:lpstr>ตัวดำเนินการเพิ่มและลดค่า</vt:lpstr>
      <vt:lpstr> ลูป for</vt:lpstr>
      <vt:lpstr>หลักการทำงาน</vt:lpstr>
      <vt:lpstr>ตัวอย่าง</vt:lpstr>
      <vt:lpstr>(ไม่ใช้  for) Ex โปรแกรมรับค่าตัวเลขเข้ามา 5 จำนวน แล้วแสดงผลรวม</vt:lpstr>
      <vt:lpstr>(ใช้  for) Ex โปรแกรมรับค่าตัวเลขเข้ามา 5 จำนวน แล้วแสดงผลรวม</vt:lpstr>
      <vt:lpstr>ลูป while</vt:lpstr>
      <vt:lpstr>รูปแบบของคำสั่ง</vt:lpstr>
      <vt:lpstr>ตัวอย่างการใช้งาน</vt:lpstr>
      <vt:lpstr>ลูป  DO..WHILE</vt:lpstr>
      <vt:lpstr>ตัวอย่างการใช้งาน</vt:lpstr>
    </vt:vector>
  </TitlesOfParts>
  <Company>A_A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MAPRANG</dc:creator>
  <cp:lastModifiedBy>ATCC</cp:lastModifiedBy>
  <cp:revision>202</cp:revision>
  <cp:lastPrinted>2013-03-24T12:36:18Z</cp:lastPrinted>
  <dcterms:created xsi:type="dcterms:W3CDTF">2007-05-29T20:55:43Z</dcterms:created>
  <dcterms:modified xsi:type="dcterms:W3CDTF">2013-10-30T01:27:01Z</dcterms:modified>
</cp:coreProperties>
</file>