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7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0" r:id="rId16"/>
    <p:sldId id="272" r:id="rId17"/>
    <p:sldId id="273" r:id="rId18"/>
    <p:sldId id="275" r:id="rId19"/>
  </p:sldIdLst>
  <p:sldSz cx="9144000" cy="6858000" type="screen4x3"/>
  <p:notesSz cx="6858000" cy="9144000"/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FF"/>
    <a:srgbClr val="00FFFF"/>
    <a:srgbClr val="B46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344" autoAdjust="0"/>
    <p:restoredTop sz="95108" autoAdjust="0"/>
  </p:normalViewPr>
  <p:slideViewPr>
    <p:cSldViewPr>
      <p:cViewPr>
        <p:scale>
          <a:sx n="66" d="100"/>
          <a:sy n="66" d="100"/>
        </p:scale>
        <p:origin x="-149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54D4857D-62A5-486B-9129-468003D7E020}" type="datetimeFigureOut">
              <a:rPr lang="th-TH" smtClean="0"/>
              <a:pPr/>
              <a:t>14/08/56</a:t>
            </a:fld>
            <a:endParaRPr lang="th-TH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2EBE4566-6F3A-4CC1-BD6C-9C510D05F12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14736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D2EF2CE-B28C-4ED4-8FD0-48BB3F48846A}" type="datetimeFigureOut">
              <a:pPr/>
              <a:t>6/30/2006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61807874-5299-41B2-A37A-6AA3547857F4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861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n-US" smtClean="0"/>
              <a:t>Click to edit Master subtitle style</a:t>
            </a:r>
            <a:endParaRPr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th-TH" sz="1100"/>
              <a:pPr algn="r"/>
              <a:t>14/08/56</a:t>
            </a:fld>
            <a:endParaRPr kumimoji="0" lang="th-TH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th-TH" sz="1200"/>
              <a:pPr/>
              <a:t>‹#›</a:t>
            </a:fld>
            <a:endParaRPr kumimoji="0" lang="th-TH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th-TH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th-TH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th-TH"/>
              <a:t>แสดงชื่อเรื่อง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th-TH" sz="1100"/>
              <a:pPr algn="r"/>
              <a:t>14/08/56</a:t>
            </a:fld>
            <a:endParaRPr kumimoji="0" lang="th-TH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th-TH" sz="1200"/>
              <a:pPr/>
              <a:t>‹#›</a:t>
            </a:fld>
            <a:endParaRPr kumimoji="0" lang="th-TH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th-TH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pPr eaLnBrk="1" latinLnBrk="0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th-TH" sz="1100"/>
              <a:pPr algn="r"/>
              <a:t>14/08/56</a:t>
            </a:fld>
            <a:endParaRPr kumimoji="0" lang="th-TH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kumimoji="0" lang="th-TH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th-TH" sz="1200"/>
              <a:pPr/>
              <a:t>‹#›</a:t>
            </a:fld>
            <a:endParaRPr kumimoji="0" lang="th-TH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th-TH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th-TH"/>
              <a:t>คลิกเพื่อเพิ่มชื่อส่วน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ถามและคำตอบอย่างง่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th-TH"/>
            </a:lvl1pPr>
            <a:extLst/>
          </a:lstStyle>
          <a:p>
            <a:fld id="{1BEBB2CB-903D-46EF-8227-E770ED8FF514}" type="datetimeFigureOut">
              <a:pPr/>
              <a:t>6/30/2006</a:t>
            </a:fld>
            <a:endParaRPr kumimoji="0" lang="th-TH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th-TH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pPr/>
              <a:t>‹#›</a:t>
            </a:fld>
            <a:endParaRPr kumimoji="0" lang="th-TH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th-TH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th-TH"/>
              <a:t>คลิกเพื่อเพิ่มคำถาม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th-TH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คลิกเพื่อเพิ่มคำตอบ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ายละเอียดของคำถามและคำตอ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th-TH"/>
            </a:lvl1pPr>
            <a:extLst/>
          </a:lstStyle>
          <a:p>
            <a:fld id="{1BEBB2CB-903D-46EF-8227-E770ED8FF514}" type="datetimeFigureOut">
              <a:pPr/>
              <a:t>6/30/2006</a:t>
            </a:fld>
            <a:endParaRPr kumimoji="0" lang="th-TH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th-TH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pPr/>
              <a:t>‹#›</a:t>
            </a:fld>
            <a:endParaRPr kumimoji="0" lang="th-TH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th-TH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th-TH"/>
              <a:t>คลิกเพื่อเพิ่มคำถาม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th-TH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th-TH"/>
              <a:t>คลิกเพื่อเพิ่มคำตอบ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th-TH" i="1" baseline="0"/>
            </a:lvl1pPr>
            <a:extLst/>
          </a:lstStyle>
          <a:p>
            <a:pPr lvl="0"/>
            <a:r>
              <a:rPr kumimoji="0" lang="th-TH"/>
              <a:t>คลิกเพื่อเพิ่มรายละเอียดของคำตอบ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ถามว่า จริง หรือ เท็จ (คำตอบ คือ จริง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th-TH"/>
            </a:lvl1pPr>
            <a:extLst/>
          </a:lstStyle>
          <a:p>
            <a:fld id="{1BEBB2CB-903D-46EF-8227-E770ED8FF514}" type="datetimeFigureOut">
              <a:pPr/>
              <a:t>6/30/2006</a:t>
            </a:fld>
            <a:endParaRPr kumimoji="0" lang="th-TH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th-TH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pPr/>
              <a:t>‹#›</a:t>
            </a:fld>
            <a:endParaRPr kumimoji="0" lang="th-TH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th-TH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th-TH"/>
              <a:t>คลิกเพื่อเพิ่มคำถาม</a:t>
            </a:r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th-TH" sz="7200">
                <a:solidFill>
                  <a:schemeClr val="tx1">
                    <a:alpha val="40000"/>
                  </a:schemeClr>
                </a:solidFill>
              </a:rPr>
              <a:t>จริง</a:t>
            </a:r>
            <a:r>
              <a:rPr kumimoji="0" lang="th-TH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th-TH" sz="7200">
                <a:solidFill>
                  <a:schemeClr val="tx1">
                    <a:alpha val="40000"/>
                  </a:schemeClr>
                </a:solidFill>
              </a:rPr>
              <a:t>หรือ เท็จ?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kumimoji="0" lang="th-TH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จริง </a:t>
            </a:r>
            <a:r>
              <a:rPr kumimoji="0" lang="th-TH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หรือ เท็จ?</a:t>
            </a:r>
            <a:endParaRPr kumimoji="0"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ถามว่า จริง หรือ เท็จ (คำตอบ คือ จริง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th-TH"/>
            </a:lvl1pPr>
            <a:extLst/>
          </a:lstStyle>
          <a:p>
            <a:fld id="{1BEBB2CB-903D-46EF-8227-E770ED8FF514}" type="datetimeFigureOut">
              <a:pPr/>
              <a:t>6/30/2006</a:t>
            </a:fld>
            <a:endParaRPr kumimoji="0" lang="th-TH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th-TH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pPr/>
              <a:t>‹#›</a:t>
            </a:fld>
            <a:endParaRPr kumimoji="0" lang="th-TH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th-TH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th-TH"/>
              <a:t>คลิกเพื่อเพิ่มคำถาม</a:t>
            </a:r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th-TH" sz="7200">
                <a:solidFill>
                  <a:schemeClr val="tx1">
                    <a:alpha val="40000"/>
                  </a:schemeClr>
                </a:solidFill>
              </a:rPr>
              <a:t>จริง</a:t>
            </a:r>
            <a:r>
              <a:rPr kumimoji="0" lang="th-TH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th-TH" sz="7200">
                <a:solidFill>
                  <a:schemeClr val="tx1">
                    <a:alpha val="40000"/>
                  </a:schemeClr>
                </a:solidFill>
              </a:rPr>
              <a:t>หรือ เท็จ?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kumimoji="0" lang="th-TH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จริง หรือ </a:t>
            </a:r>
            <a:r>
              <a:rPr kumimoji="0" lang="th-TH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เท็จ</a:t>
            </a:r>
            <a:r>
              <a:rPr kumimoji="0" lang="th-TH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ายการที่ตรงกั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th-TH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คลิกเพื่อเพิ่มรายการที่ 1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คลิกเพื่อเพิ่มรายการที่ 2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คลิกเพื่อเพิ่มรายการที่ 3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คลิกเพื่อเพิ่มรายการที่ 4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คลิกเพื่อเพิ่มรายการที่ 5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th-TH"/>
            </a:lvl1pPr>
            <a:extLst/>
          </a:lstStyle>
          <a:p>
            <a:fld id="{1BEBB2CB-903D-46EF-8227-E770ED8FF514}" type="datetimeFigureOut">
              <a:pPr/>
              <a:t>6/30/2006</a:t>
            </a:fld>
            <a:endParaRPr kumimoji="0" lang="th-TH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คลิกเพื่อเพิ่มรายการคู่ที่ 5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คลิกเพื่อเพิ่มรายการคู่ที่ 3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คลิกเพื่อเพิ่มรายการคู่ที่ 1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คลิกเพื่อเพิ่มรายการคู่ที่ 2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th-TH"/>
            </a:lvl1pPr>
            <a:lvl2pPr eaLnBrk="1" latinLnBrk="0" hangingPunct="1">
              <a:buFontTx/>
              <a:buChar char="•"/>
              <a:defRPr kumimoji="0" lang="th-TH"/>
            </a:lvl2pPr>
            <a:lvl3pPr eaLnBrk="1" latinLnBrk="0" hangingPunct="1">
              <a:buFontTx/>
              <a:buChar char="•"/>
              <a:defRPr kumimoji="0" lang="th-TH"/>
            </a:lvl3pPr>
            <a:lvl4pPr eaLnBrk="1" latinLnBrk="0" hangingPunct="1">
              <a:buFontTx/>
              <a:buChar char="•"/>
              <a:defRPr kumimoji="0" lang="th-TH"/>
            </a:lvl4pPr>
            <a:lvl5pPr eaLnBrk="1" latinLnBrk="0" hangingPunct="1">
              <a:buFontTx/>
              <a:buChar char="•"/>
              <a:defRPr kumimoji="0" lang="th-TH"/>
            </a:lvl5pPr>
            <a:extLst/>
          </a:lstStyle>
          <a:p>
            <a:pPr lvl="0"/>
            <a:r>
              <a:rPr kumimoji="0" lang="th-TH"/>
              <a:t>คลิกเพื่อเพิ่มรายการคู่ที่ 4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th-TH" i="1" baseline="0"/>
            </a:lvl1pPr>
            <a:extLst/>
          </a:lstStyle>
          <a:p>
            <a:r>
              <a:rPr kumimoji="0" lang="th-TH"/>
              <a:t>คลิกเพื่อพิมพ์คำถามของคุณ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pPr/>
              <a:t>‹#›</a:t>
            </a:fld>
            <a:endParaRPr kumimoji="0" lang="th-TH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en-US" smtClean="0"/>
              <a:t>Click to edit Master title style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th-TH" sz="1100"/>
            </a:lvl1pPr>
            <a:extLst/>
          </a:lstStyle>
          <a:p>
            <a:pPr algn="r"/>
            <a:fld id="{8F67D422-08A8-451B-9A67-21962FC4B660}" type="datetimeFigureOut">
              <a:rPr kumimoji="0" lang="th-TH" sz="1100"/>
              <a:pPr algn="r"/>
              <a:t>14/08/56</a:t>
            </a:fld>
            <a:endParaRPr kumimoji="0" lang="th-TH" sz="105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th-TH" sz="1200"/>
            </a:lvl1pPr>
            <a:extLst/>
          </a:lstStyle>
          <a:p>
            <a:endParaRPr kumimoji="0" lang="th-TH"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th-TH" sz="1200"/>
            </a:lvl1pPr>
            <a:extLst/>
          </a:lstStyle>
          <a:p>
            <a:fld id="{169B2101-2E9F-420A-91A3-890890D84497}" type="slidenum">
              <a:rPr kumimoji="0" lang="th-TH" sz="1200"/>
              <a:pPr/>
              <a:t>‹#›</a:t>
            </a:fld>
            <a:endParaRPr kumimoji="0" lang="th-TH" sz="120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th-TH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th-TH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th-TH">
          <a:solidFill>
            <a:schemeClr val="tx2"/>
          </a:solidFill>
        </a:defRPr>
      </a:lvl2pPr>
      <a:lvl3pPr eaLnBrk="1" latinLnBrk="0" hangingPunct="1">
        <a:defRPr kumimoji="0" lang="th-TH">
          <a:solidFill>
            <a:schemeClr val="tx2"/>
          </a:solidFill>
        </a:defRPr>
      </a:lvl3pPr>
      <a:lvl4pPr eaLnBrk="1" latinLnBrk="0" hangingPunct="1">
        <a:defRPr kumimoji="0" lang="th-TH">
          <a:solidFill>
            <a:schemeClr val="tx2"/>
          </a:solidFill>
        </a:defRPr>
      </a:lvl4pPr>
      <a:lvl5pPr eaLnBrk="1" latinLnBrk="0" hangingPunct="1">
        <a:defRPr kumimoji="0" lang="th-TH">
          <a:solidFill>
            <a:schemeClr val="tx2"/>
          </a:solidFill>
        </a:defRPr>
      </a:lvl5pPr>
      <a:lvl6pPr eaLnBrk="1" latinLnBrk="0" hangingPunct="1">
        <a:defRPr kumimoji="0" lang="th-TH">
          <a:solidFill>
            <a:schemeClr val="tx2"/>
          </a:solidFill>
        </a:defRPr>
      </a:lvl6pPr>
      <a:lvl7pPr eaLnBrk="1" latinLnBrk="0" hangingPunct="1">
        <a:defRPr kumimoji="0" lang="th-TH">
          <a:solidFill>
            <a:schemeClr val="tx2"/>
          </a:solidFill>
        </a:defRPr>
      </a:lvl7pPr>
      <a:lvl8pPr eaLnBrk="1" latinLnBrk="0" hangingPunct="1">
        <a:defRPr kumimoji="0" lang="th-TH">
          <a:solidFill>
            <a:schemeClr val="tx2"/>
          </a:solidFill>
        </a:defRPr>
      </a:lvl8pPr>
      <a:lvl9pPr eaLnBrk="1" latinLnBrk="0" hangingPunct="1">
        <a:defRPr kumimoji="0" lang="th-TH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th-TH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eftp.com/download.html" TargetMode="External"/><Relationship Id="rId2" Type="http://schemas.openxmlformats.org/officeDocument/2006/relationships/hyperlink" Target="http://www.smartftp.com/downloa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inscp.net/eng/download.php" TargetMode="External"/><Relationship Id="rId5" Type="http://schemas.openxmlformats.org/officeDocument/2006/relationships/hyperlink" Target="http://cyberduck.ch/" TargetMode="External"/><Relationship Id="rId4" Type="http://schemas.openxmlformats.org/officeDocument/2006/relationships/hyperlink" Target="http://filezilla-project.org/download.ph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filezilla-project.org/download.ph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uchiphp.nanacity.com/" TargetMode="External"/><Relationship Id="rId2" Type="http://schemas.openxmlformats.org/officeDocument/2006/relationships/hyperlink" Target="http://kruchiphp.nanacity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145274" y="6314272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th-TH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th-TH"/>
          </a:p>
        </p:txBody>
      </p:sp>
      <p:sp>
        <p:nvSpPr>
          <p:cNvPr id="4" name="Oval 28"/>
          <p:cNvSpPr/>
          <p:nvPr/>
        </p:nvSpPr>
        <p:spPr>
          <a:xfrm>
            <a:off x="8156291" y="5434299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th-TH"/>
          </a:p>
        </p:txBody>
      </p:sp>
      <p:sp>
        <p:nvSpPr>
          <p:cNvPr id="12" name="Oval 28"/>
          <p:cNvSpPr/>
          <p:nvPr/>
        </p:nvSpPr>
        <p:spPr>
          <a:xfrm>
            <a:off x="8156291" y="588645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th-TH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th-TH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คู่มือการอัพโหลด</a:t>
            </a:r>
            <a:r>
              <a:rPr lang="th-TH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เว็บ</a:t>
            </a:r>
            <a:br>
              <a:rPr lang="th-TH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th-TH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ขึ้น</a:t>
            </a:r>
            <a:r>
              <a:rPr lang="en-US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Hosting</a:t>
            </a:r>
            <a:endParaRPr lang="th-TH" dirty="0"/>
          </a:p>
        </p:txBody>
      </p:sp>
      <p:sp>
        <p:nvSpPr>
          <p:cNvPr id="18" name="Rectangle 25"/>
          <p:cNvSpPr>
            <a:spLocks noGrp="1"/>
          </p:cNvSpPr>
          <p:nvPr>
            <p:ph type="subTitle" idx="1"/>
          </p:nvPr>
        </p:nvSpPr>
        <p:spPr>
          <a:xfrm>
            <a:off x="0" y="0"/>
            <a:ext cx="2627784" cy="836712"/>
          </a:xfrm>
        </p:spPr>
        <p:txBody>
          <a:bodyPr>
            <a:noAutofit/>
          </a:bodyPr>
          <a:lstStyle>
            <a:extLst/>
          </a:lstStyle>
          <a:p>
            <a:r>
              <a:rPr lang="th-TH" sz="2000" dirty="0" smtClean="0"/>
              <a:t>อ.ชินะสิทธิ์ มณีเบญจรัตน์</a:t>
            </a:r>
          </a:p>
          <a:p>
            <a:r>
              <a:rPr lang="th-TH" sz="2000" dirty="0" smtClean="0"/>
              <a:t>วิทยาลัยเทคโนโลยี</a:t>
            </a:r>
            <a:r>
              <a:rPr lang="th-TH" sz="2000" dirty="0" err="1" smtClean="0"/>
              <a:t>พณิชย</a:t>
            </a:r>
            <a:r>
              <a:rPr lang="th-TH" sz="2000" dirty="0" smtClean="0"/>
              <a:t>การอยุธยา</a:t>
            </a:r>
            <a:endParaRPr lang="th-TH" sz="2000" dirty="0"/>
          </a:p>
        </p:txBody>
      </p:sp>
      <p:sp>
        <p:nvSpPr>
          <p:cNvPr id="8" name="Rectangle 25"/>
          <p:cNvSpPr txBox="1">
            <a:spLocks/>
          </p:cNvSpPr>
          <p:nvPr/>
        </p:nvSpPr>
        <p:spPr>
          <a:xfrm>
            <a:off x="2195736" y="5289014"/>
            <a:ext cx="5938062" cy="762000"/>
          </a:xfrm>
          <a:prstGeom prst="rect">
            <a:avLst/>
          </a:prstGeom>
        </p:spPr>
        <p:txBody>
          <a:bodyPr vert="horz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r" rtl="0" eaLnBrk="1" latinLnBrk="0" hangingPunct="1">
              <a:spcBef>
                <a:spcPct val="20000"/>
              </a:spcBef>
              <a:buNone/>
              <a:defRPr kumimoji="0" lang="th-TH"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None/>
              <a:defRPr kumimoji="0" lang="th-TH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h-TH" sz="2400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การอัพโหลดผ่าน </a:t>
            </a:r>
            <a:r>
              <a:rPr lang="en-US" sz="2400" b="1" spc="50" dirty="0" err="1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Cpanel</a:t>
            </a:r>
            <a:endParaRPr lang="th-TH" sz="2400" b="1" spc="50" dirty="0" smtClean="0">
              <a:ln w="11430"/>
              <a:solidFill>
                <a:srgbClr val="00FF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th-TH" sz="2400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การอัพโหลดด้วย </a:t>
            </a:r>
            <a:r>
              <a:rPr lang="en-US" sz="2400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FTP</a:t>
            </a:r>
            <a:r>
              <a:rPr lang="th-TH" sz="2400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Software</a:t>
            </a:r>
            <a:endParaRPr lang="th-TH" sz="2400" b="1" spc="50" dirty="0">
              <a:ln w="11430"/>
              <a:solidFill>
                <a:srgbClr val="00FF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82083" y="6216134"/>
            <a:ext cx="2751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โหลด </a:t>
            </a:r>
            <a:r>
              <a:rPr lang="en-US" b="1" spc="50" dirty="0" smtClean="0">
                <a:ln w="11430"/>
                <a:solidFill>
                  <a:srgbClr val="00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Free FTP Software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908720"/>
            <a:ext cx="8640960" cy="5433467"/>
          </a:xfrm>
          <a:solidFill>
            <a:srgbClr val="00B050"/>
          </a:solidFill>
        </p:spPr>
        <p:txBody>
          <a:bodyPr>
            <a:noAutofit/>
          </a:bodyPr>
          <a:lstStyle/>
          <a:p>
            <a:pPr marL="0" indent="457200">
              <a:spcBef>
                <a:spcPts val="0"/>
              </a:spcBef>
              <a:buNone/>
            </a:pPr>
            <a:r>
              <a:rPr lang="th-TH" sz="3200" b="1" dirty="0" smtClean="0"/>
              <a:t>โปรแกรม </a:t>
            </a:r>
            <a:r>
              <a:rPr lang="en-US" sz="3200" b="1" dirty="0" smtClean="0"/>
              <a:t>FTP </a:t>
            </a:r>
            <a:r>
              <a:rPr lang="th-TH" sz="3200" b="1" dirty="0" smtClean="0"/>
              <a:t>มีทั้งเสียเงินและฟรี **** มาโหลดของฟรีใช้กันดีกว่า</a:t>
            </a:r>
          </a:p>
          <a:p>
            <a:pPr marL="0" indent="457200">
              <a:spcBef>
                <a:spcPts val="0"/>
              </a:spcBef>
            </a:pPr>
            <a:r>
              <a:rPr lang="en-US" dirty="0">
                <a:solidFill>
                  <a:srgbClr val="0033CC"/>
                </a:solidFill>
                <a:hlinkClick r:id="rId2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2"/>
              </a:rPr>
              <a:t>SmartFTP</a:t>
            </a:r>
            <a:r>
              <a:rPr lang="en-US" dirty="0">
                <a:solidFill>
                  <a:srgbClr val="0033CC"/>
                </a:solidFill>
                <a:hlinkClick r:id="rId2"/>
              </a:rPr>
              <a:t> Client (32-bit) for Windows</a:t>
            </a:r>
            <a:r>
              <a:rPr lang="en-US" dirty="0">
                <a:solidFill>
                  <a:srgbClr val="0033CC"/>
                </a:solidFill>
              </a:rPr>
              <a:t/>
            </a:r>
            <a:br>
              <a:rPr lang="en-US" dirty="0">
                <a:solidFill>
                  <a:srgbClr val="0033CC"/>
                </a:solidFill>
              </a:rPr>
            </a:br>
            <a:endParaRPr lang="th-TH" dirty="0">
              <a:solidFill>
                <a:srgbClr val="0033CC"/>
              </a:solidFill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2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2"/>
              </a:rPr>
              <a:t>SmartFTP</a:t>
            </a:r>
            <a:r>
              <a:rPr lang="en-US" dirty="0">
                <a:solidFill>
                  <a:srgbClr val="0033CC"/>
                </a:solidFill>
                <a:hlinkClick r:id="rId2"/>
              </a:rPr>
              <a:t> Client (64-bit) for </a:t>
            </a:r>
            <a:r>
              <a:rPr lang="en-US" dirty="0" smtClean="0">
                <a:solidFill>
                  <a:srgbClr val="0033CC"/>
                </a:solidFill>
                <a:hlinkClick r:id="rId2"/>
              </a:rPr>
              <a:t>Windows</a:t>
            </a:r>
            <a:r>
              <a:rPr lang="en-US" dirty="0">
                <a:solidFill>
                  <a:srgbClr val="0033CC"/>
                </a:solidFill>
              </a:rPr>
              <a:t/>
            </a:r>
            <a:br>
              <a:rPr lang="en-US" dirty="0">
                <a:solidFill>
                  <a:srgbClr val="0033CC"/>
                </a:solidFill>
              </a:rPr>
            </a:br>
            <a:endParaRPr lang="th-TH" dirty="0" smtClean="0">
              <a:solidFill>
                <a:srgbClr val="0033CC"/>
              </a:solidFill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3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3"/>
              </a:rPr>
              <a:t>CoreFTP</a:t>
            </a:r>
            <a:r>
              <a:rPr lang="en-US" dirty="0">
                <a:solidFill>
                  <a:srgbClr val="0033CC"/>
                </a:solidFill>
                <a:hlinkClick r:id="rId3"/>
              </a:rPr>
              <a:t> for Windows</a:t>
            </a:r>
            <a:r>
              <a:rPr lang="en-US" dirty="0">
                <a:solidFill>
                  <a:srgbClr val="0033CC"/>
                </a:solidFill>
              </a:rPr>
              <a:t/>
            </a:r>
            <a:br>
              <a:rPr lang="en-US" dirty="0">
                <a:solidFill>
                  <a:srgbClr val="0033CC"/>
                </a:solidFill>
              </a:rPr>
            </a:br>
            <a:endParaRPr lang="th-TH" dirty="0" smtClean="0">
              <a:solidFill>
                <a:srgbClr val="0033CC"/>
              </a:solidFill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4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4"/>
              </a:rPr>
              <a:t>FileZilla</a:t>
            </a:r>
            <a:r>
              <a:rPr lang="en-US" dirty="0">
                <a:solidFill>
                  <a:srgbClr val="0033CC"/>
                </a:solidFill>
                <a:hlinkClick r:id="rId4"/>
              </a:rPr>
              <a:t> for </a:t>
            </a:r>
            <a:r>
              <a:rPr lang="en-US" dirty="0" smtClean="0">
                <a:solidFill>
                  <a:srgbClr val="0033CC"/>
                </a:solidFill>
                <a:hlinkClick r:id="rId4"/>
              </a:rPr>
              <a:t>Windows</a:t>
            </a:r>
            <a:r>
              <a:rPr lang="th-TH" dirty="0" smtClean="0">
                <a:solidFill>
                  <a:srgbClr val="0033CC"/>
                </a:solidFill>
              </a:rPr>
              <a:t>  </a:t>
            </a:r>
            <a:r>
              <a:rPr lang="th-TH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ผมใช้ตัวนี้ </a:t>
            </a:r>
            <a:r>
              <a:rPr lang="th-TH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ตัวอย่างการติดตั้ง</a:t>
            </a:r>
            <a:r>
              <a:rPr lang="en-US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h-TH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4"/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4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4"/>
              </a:rPr>
              <a:t>FileZilla</a:t>
            </a:r>
            <a:r>
              <a:rPr lang="en-US" dirty="0">
                <a:solidFill>
                  <a:srgbClr val="0033CC"/>
                </a:solidFill>
                <a:hlinkClick r:id="rId4"/>
              </a:rPr>
              <a:t> for Linux</a:t>
            </a:r>
            <a:r>
              <a:rPr lang="en-US" dirty="0">
                <a:solidFill>
                  <a:srgbClr val="0033CC"/>
                </a:solidFill>
              </a:rPr>
              <a:t/>
            </a:r>
            <a:br>
              <a:rPr lang="en-US" dirty="0">
                <a:solidFill>
                  <a:srgbClr val="0033CC"/>
                </a:solidFill>
              </a:rPr>
            </a:br>
            <a:endParaRPr lang="th-TH" dirty="0" smtClean="0">
              <a:solidFill>
                <a:srgbClr val="0033CC"/>
              </a:solidFill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4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4"/>
              </a:rPr>
              <a:t>FileZilla</a:t>
            </a:r>
            <a:r>
              <a:rPr lang="en-US" dirty="0">
                <a:solidFill>
                  <a:srgbClr val="0033CC"/>
                </a:solidFill>
                <a:hlinkClick r:id="rId4"/>
              </a:rPr>
              <a:t> for Mac OS X</a:t>
            </a:r>
            <a:br>
              <a:rPr lang="en-US" dirty="0">
                <a:solidFill>
                  <a:srgbClr val="0033CC"/>
                </a:solidFill>
                <a:hlinkClick r:id="rId4"/>
              </a:rPr>
            </a:br>
            <a:endParaRPr lang="th-TH" dirty="0" smtClean="0">
              <a:solidFill>
                <a:srgbClr val="0033CC"/>
              </a:solidFill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5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5"/>
              </a:rPr>
              <a:t>Cyberduck</a:t>
            </a:r>
            <a:r>
              <a:rPr lang="en-US" dirty="0">
                <a:solidFill>
                  <a:srgbClr val="0033CC"/>
                </a:solidFill>
                <a:hlinkClick r:id="rId5"/>
              </a:rPr>
              <a:t> for Mac OS X</a:t>
            </a:r>
            <a:br>
              <a:rPr lang="en-US" dirty="0">
                <a:solidFill>
                  <a:srgbClr val="0033CC"/>
                </a:solidFill>
                <a:hlinkClick r:id="rId5"/>
              </a:rPr>
            </a:br>
            <a:endParaRPr lang="th-TH" dirty="0" smtClean="0">
              <a:solidFill>
                <a:srgbClr val="0033CC"/>
              </a:solidFill>
            </a:endParaRPr>
          </a:p>
          <a:p>
            <a:pPr marL="0" indent="457200">
              <a:spcBef>
                <a:spcPts val="0"/>
              </a:spcBef>
            </a:pPr>
            <a:r>
              <a:rPr lang="en-US" dirty="0" smtClean="0">
                <a:solidFill>
                  <a:srgbClr val="0033CC"/>
                </a:solidFill>
                <a:hlinkClick r:id="rId6"/>
              </a:rPr>
              <a:t>Download </a:t>
            </a:r>
            <a:r>
              <a:rPr lang="en-US" dirty="0" err="1">
                <a:solidFill>
                  <a:srgbClr val="0033CC"/>
                </a:solidFill>
                <a:hlinkClick r:id="rId6"/>
              </a:rPr>
              <a:t>WinSCP</a:t>
            </a:r>
            <a:r>
              <a:rPr lang="en-US" dirty="0">
                <a:solidFill>
                  <a:srgbClr val="0033CC"/>
                </a:solidFill>
                <a:hlinkClick r:id="rId6"/>
              </a:rPr>
              <a:t> for Windows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30358"/>
            <a:ext cx="7696200" cy="806354"/>
          </a:xfrm>
        </p:spPr>
        <p:txBody>
          <a:bodyPr/>
          <a:lstStyle/>
          <a:p>
            <a:r>
              <a:rPr lang="th-TH" dirty="0" smtClean="0">
                <a:solidFill>
                  <a:srgbClr val="00FFFF"/>
                </a:solidFill>
              </a:rPr>
              <a:t>การอัพโหลดเว็บที่มีไฟล์ข้อมูลเยอะ ๆ ควรใช้ โปรแกรม </a:t>
            </a:r>
            <a:r>
              <a:rPr lang="en-US" dirty="0" smtClean="0">
                <a:solidFill>
                  <a:srgbClr val="00FFFF"/>
                </a:solidFill>
              </a:rPr>
              <a:t>FTP</a:t>
            </a:r>
            <a:endParaRPr lang="en-US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772816"/>
            <a:ext cx="8568952" cy="4353347"/>
          </a:xfrm>
        </p:spPr>
        <p:txBody>
          <a:bodyPr>
            <a:normAutofit/>
          </a:bodyPr>
          <a:lstStyle/>
          <a:p>
            <a:r>
              <a:rPr lang="th-TH" sz="3200" dirty="0" smtClean="0"/>
              <a:t>1. </a:t>
            </a:r>
            <a:r>
              <a:rPr lang="th-TH" sz="3200" dirty="0" err="1" smtClean="0"/>
              <a:t>คลิ๊ก</a:t>
            </a:r>
            <a:r>
              <a:rPr lang="th-TH" sz="3200" dirty="0" smtClean="0"/>
              <a:t>โหลดก่อน </a:t>
            </a:r>
            <a:r>
              <a:rPr lang="en-US" sz="2800" dirty="0">
                <a:hlinkClick r:id="rId2"/>
              </a:rPr>
              <a:t>Download </a:t>
            </a:r>
            <a:r>
              <a:rPr lang="en-US" sz="2800" dirty="0" err="1">
                <a:hlinkClick r:id="rId2"/>
              </a:rPr>
              <a:t>FileZilla</a:t>
            </a:r>
            <a:r>
              <a:rPr lang="en-US" sz="2800" dirty="0">
                <a:hlinkClick r:id="rId2"/>
              </a:rPr>
              <a:t> for Windows</a:t>
            </a:r>
            <a:r>
              <a:rPr lang="th-TH" sz="2800" dirty="0"/>
              <a:t> </a:t>
            </a:r>
            <a:endParaRPr lang="th-TH" sz="3200" dirty="0" smtClean="0"/>
          </a:p>
          <a:p>
            <a:r>
              <a:rPr lang="th-TH" sz="3200" dirty="0" smtClean="0"/>
              <a:t>2. ดูขั้นตอน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ตัวอย่างการใช้งาน </a:t>
            </a:r>
            <a:r>
              <a:rPr lang="en-US" sz="4000" dirty="0" err="1">
                <a:hlinkClick r:id="rId2"/>
              </a:rPr>
              <a:t>FileZilla</a:t>
            </a:r>
            <a:r>
              <a:rPr lang="en-US" sz="4000" dirty="0">
                <a:hlinkClick r:id="rId2"/>
              </a:rPr>
              <a:t> for Windows</a:t>
            </a:r>
            <a:r>
              <a:rPr lang="th-TH" sz="4000" dirty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3799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96200" cy="619472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โหลดเสร็จก็ติดตั้ง </a:t>
            </a:r>
            <a:r>
              <a:rPr lang="th-TH" dirty="0" err="1" smtClean="0"/>
              <a:t>คลิ๊ก</a:t>
            </a:r>
            <a:r>
              <a:rPr lang="th-TH" dirty="0" smtClean="0"/>
              <a:t> </a:t>
            </a:r>
            <a:r>
              <a:rPr lang="en-US" dirty="0" smtClean="0"/>
              <a:t>Next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2865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36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116632"/>
            <a:ext cx="7696200" cy="864096"/>
          </a:xfrm>
        </p:spPr>
        <p:txBody>
          <a:bodyPr/>
          <a:lstStyle/>
          <a:p>
            <a:r>
              <a:rPr lang="th-TH" dirty="0" err="1" smtClean="0"/>
              <a:t>คลิ๊ก</a:t>
            </a:r>
            <a:r>
              <a:rPr lang="th-TH" dirty="0" smtClean="0"/>
              <a:t> </a:t>
            </a:r>
            <a:r>
              <a:rPr lang="en-US" dirty="0" smtClean="0"/>
              <a:t>Accept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2865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23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กำหนดผู้ใช้งานเป็นทุกคน  </a:t>
            </a:r>
            <a:r>
              <a:rPr lang="th-TH" dirty="0" err="1" smtClean="0"/>
              <a:t>คลิ๊ก</a:t>
            </a:r>
            <a:r>
              <a:rPr lang="th-TH" dirty="0" smtClean="0"/>
              <a:t> </a:t>
            </a:r>
            <a:r>
              <a:rPr lang="en-US" dirty="0"/>
              <a:t>Next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33" y="1844824"/>
            <a:ext cx="592523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10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กำหนดการแ</a:t>
            </a:r>
            <a:r>
              <a:rPr lang="th-TH" dirty="0" smtClean="0"/>
              <a:t>สดงไอคอน  </a:t>
            </a:r>
            <a:r>
              <a:rPr lang="th-TH" dirty="0" err="1" smtClean="0"/>
              <a:t>คลิ๊ก</a:t>
            </a:r>
            <a:r>
              <a:rPr lang="th-TH" dirty="0" smtClean="0"/>
              <a:t> </a:t>
            </a:r>
            <a:r>
              <a:rPr lang="en-US" dirty="0"/>
              <a:t>Next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5868685" cy="4564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21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กำหนดพื้นที่ติดตั้ง  </a:t>
            </a:r>
            <a:r>
              <a:rPr lang="th-TH" dirty="0" err="1" smtClean="0"/>
              <a:t>คลิ๊ก</a:t>
            </a:r>
            <a:r>
              <a:rPr lang="th-TH" dirty="0" smtClean="0"/>
              <a:t> </a:t>
            </a:r>
            <a:r>
              <a:rPr lang="en-US" dirty="0"/>
              <a:t>Next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601781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3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กำหนดเมนูที่จะให้แสดง  </a:t>
            </a:r>
            <a:r>
              <a:rPr lang="th-TH" dirty="0" err="1" smtClean="0"/>
              <a:t>คลิ๊ก</a:t>
            </a:r>
            <a:r>
              <a:rPr lang="th-TH" dirty="0" smtClean="0"/>
              <a:t>  </a:t>
            </a:r>
            <a:r>
              <a:rPr lang="en-US" dirty="0" smtClean="0"/>
              <a:t>Install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6192688" cy="481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26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ติดตั้งเสร็จ</a:t>
            </a:r>
            <a:r>
              <a:rPr lang="th-TH" dirty="0" smtClean="0"/>
              <a:t>ละ พร้อมทำงาน  </a:t>
            </a:r>
            <a:r>
              <a:rPr lang="th-TH" dirty="0" err="1" smtClean="0"/>
              <a:t>คลิ๊ก</a:t>
            </a:r>
            <a:r>
              <a:rPr lang="th-TH" dirty="0" smtClean="0"/>
              <a:t> </a:t>
            </a:r>
            <a:r>
              <a:rPr lang="en-US" dirty="0" smtClean="0"/>
              <a:t>Finish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4963"/>
            <a:ext cx="6048672" cy="470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559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11932" y="188640"/>
            <a:ext cx="7696200" cy="720080"/>
          </a:xfrm>
        </p:spPr>
        <p:txBody>
          <a:bodyPr/>
          <a:lstStyle/>
          <a:p>
            <a:r>
              <a:rPr lang="th-TH" dirty="0" smtClean="0"/>
              <a:t>หน้าจอต้อนรับ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3" t="6672" r="19013" b="10760"/>
          <a:stretch/>
        </p:blipFill>
        <p:spPr bwMode="auto">
          <a:xfrm>
            <a:off x="1187624" y="908720"/>
            <a:ext cx="7344816" cy="575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361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568952" cy="619472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เข้าสู่ระบบด้วยข้อมูลที่สมัคร </a:t>
            </a:r>
            <a:r>
              <a:rPr lang="en-US" dirty="0" smtClean="0"/>
              <a:t>hosting </a:t>
            </a:r>
            <a:r>
              <a:rPr lang="th-TH" dirty="0" smtClean="0"/>
              <a:t>และ ระบบส่งมาให้</a:t>
            </a:r>
            <a:r>
              <a:rPr lang="th-TH" dirty="0" smtClean="0"/>
              <a:t>เราทางอีเมล์ </a:t>
            </a:r>
            <a:r>
              <a:rPr lang="th-TH" dirty="0" smtClean="0"/>
              <a:t>เช่น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4" t="42564" r="36633" b="-815"/>
          <a:stretch/>
        </p:blipFill>
        <p:spPr bwMode="auto">
          <a:xfrm>
            <a:off x="323528" y="980728"/>
            <a:ext cx="8208912" cy="5561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30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0313" y="260648"/>
            <a:ext cx="7696200" cy="720080"/>
          </a:xfrm>
        </p:spPr>
        <p:txBody>
          <a:bodyPr/>
          <a:lstStyle/>
          <a:p>
            <a:r>
              <a:rPr lang="th-TH" dirty="0" smtClean="0"/>
              <a:t>เข้าระบบได้แล้ว ด้านซ้ายคือเครื่องเรา ขวาคือ </a:t>
            </a:r>
            <a:r>
              <a:rPr lang="th-TH" dirty="0" err="1" smtClean="0"/>
              <a:t>โฮ้สติ้ง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650886" cy="614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442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594" y="0"/>
            <a:ext cx="8568405" cy="620688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เข้าไปในโฟลเดอร์ </a:t>
            </a:r>
            <a:r>
              <a:rPr lang="en-US" dirty="0" err="1" smtClean="0"/>
              <a:t>htdocs</a:t>
            </a:r>
            <a:r>
              <a:rPr lang="en-US" dirty="0" smtClean="0"/>
              <a:t> </a:t>
            </a:r>
            <a:r>
              <a:rPr lang="th-TH" dirty="0" smtClean="0"/>
              <a:t>จะเห็นไฟล์ ตัวอย่าง</a:t>
            </a:r>
            <a:r>
              <a:rPr lang="en-US" dirty="0" smtClean="0"/>
              <a:t> index2.html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97729"/>
            <a:ext cx="7768286" cy="624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034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52928" cy="1872208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ถ้าเราเข้าเว็บมันจะแสดงแฟ้มนี้ ดังตัวอย่าง</a:t>
            </a:r>
            <a:br>
              <a:rPr lang="th-TH" dirty="0" smtClean="0"/>
            </a:br>
            <a:r>
              <a:rPr lang="th-TH" dirty="0" smtClean="0"/>
              <a:t>เข้าเว็บตาม </a:t>
            </a:r>
            <a:r>
              <a:rPr lang="en-US" sz="3100" dirty="0">
                <a:hlinkClick r:id="rId2"/>
              </a:rPr>
              <a:t>http://</a:t>
            </a:r>
            <a:r>
              <a:rPr lang="en-US" sz="3100" dirty="0" smtClean="0">
                <a:hlinkClick r:id="rId2"/>
              </a:rPr>
              <a:t>kruchiphp.nanacity.com</a:t>
            </a:r>
            <a:r>
              <a:rPr lang="th-TH" sz="3100" dirty="0" smtClean="0"/>
              <a:t> </a:t>
            </a:r>
            <a:r>
              <a:rPr lang="en-US" sz="3100" dirty="0" smtClean="0"/>
              <a:t> </a:t>
            </a:r>
            <a:r>
              <a:rPr lang="en-US" sz="3100" dirty="0"/>
              <a:t>or </a:t>
            </a:r>
            <a:r>
              <a:rPr lang="en-US" sz="3100" dirty="0">
                <a:hlinkClick r:id="rId3"/>
              </a:rPr>
              <a:t>http://</a:t>
            </a:r>
            <a:r>
              <a:rPr lang="en-US" sz="3100" dirty="0" smtClean="0">
                <a:hlinkClick r:id="rId3"/>
              </a:rPr>
              <a:t>www.kruchiphp.nanacity.com</a:t>
            </a:r>
            <a:r>
              <a:rPr lang="th-TH" sz="3100" dirty="0" smtClean="0"/>
              <a:t> </a:t>
            </a:r>
            <a:r>
              <a:rPr lang="th-TH" dirty="0" smtClean="0"/>
              <a:t>ที่ระบบส่งให้เราทางอีเมล์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495" r="22312" b="48684"/>
          <a:stretch/>
        </p:blipFill>
        <p:spPr bwMode="auto">
          <a:xfrm>
            <a:off x="539552" y="2420888"/>
            <a:ext cx="788879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689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3900" y="332656"/>
            <a:ext cx="7696200" cy="595536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ตอนนี้เราจะอัพเว็บของเราขึ้น </a:t>
            </a:r>
            <a:r>
              <a:rPr lang="th-TH" dirty="0" err="1" smtClean="0"/>
              <a:t>ฉนั้น</a:t>
            </a:r>
            <a:r>
              <a:rPr lang="th-TH" dirty="0" smtClean="0"/>
              <a:t>ลบไฟล์ทิ้งให้หมด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52737"/>
            <a:ext cx="857250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24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6240" y="241176"/>
            <a:ext cx="7696200" cy="811560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ถ้าระบบเชื่อมต่อถูกยกเลิกให้คลิกเชื่อมต่อใหม่  และให้หางานของเราให้เจอแล้วแดรงเม้า ลากมาใส่</a:t>
            </a:r>
            <a:r>
              <a:rPr lang="th-TH" dirty="0" err="1" smtClean="0"/>
              <a:t>ในโฟ</a:t>
            </a:r>
            <a:r>
              <a:rPr lang="th-TH" dirty="0" smtClean="0"/>
              <a:t>ลด</a:t>
            </a:r>
            <a:r>
              <a:rPr lang="th-TH" dirty="0" err="1" smtClean="0"/>
              <a:t>เดอร์</a:t>
            </a:r>
            <a:r>
              <a:rPr lang="th-TH" dirty="0" smtClean="0"/>
              <a:t> </a:t>
            </a:r>
            <a:r>
              <a:rPr lang="en-US" dirty="0" err="1" smtClean="0"/>
              <a:t>htdocs</a:t>
            </a:r>
            <a:r>
              <a:rPr lang="en-US" dirty="0" smtClean="0"/>
              <a:t> </a:t>
            </a:r>
            <a:r>
              <a:rPr lang="th-TH" dirty="0" smtClean="0"/>
              <a:t>รอให้อัพโหลดเสร็จ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08720"/>
            <a:ext cx="8572500" cy="628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riped Right Arrow 3"/>
          <p:cNvSpPr/>
          <p:nvPr/>
        </p:nvSpPr>
        <p:spPr>
          <a:xfrm>
            <a:off x="3131840" y="5517232"/>
            <a:ext cx="1368152" cy="1440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>
            <a:off x="3635896" y="4509120"/>
            <a:ext cx="1368152" cy="1440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08104" y="5661249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rgbClr val="C00000"/>
                </a:solidFill>
              </a:rPr>
              <a:t>อัพโหลดเสร็จตรวจเช็คไฟล์และขนาดต้องเท่ากัน ปิดโปรแกรมได้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22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595536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ทดสอบเปิดดูเว็บของเรา *** หน้าแรก จะต้องเป็นไฟล์ </a:t>
            </a:r>
            <a:r>
              <a:rPr lang="en-US" dirty="0" smtClean="0"/>
              <a:t>index.html </a:t>
            </a:r>
            <a:r>
              <a:rPr lang="th-TH" dirty="0" smtClean="0"/>
              <a:t>หรือ </a:t>
            </a:r>
            <a:r>
              <a:rPr lang="en-US" dirty="0" err="1" smtClean="0"/>
              <a:t>index.php</a:t>
            </a:r>
            <a:r>
              <a:rPr lang="en-US" dirty="0" smtClean="0"/>
              <a:t> </a:t>
            </a:r>
            <a:r>
              <a:rPr lang="th-TH" dirty="0" smtClean="0"/>
              <a:t>หรือที่เทียบเคียงได้ 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" t="3012" r="16930" b="20974"/>
          <a:stretch/>
        </p:blipFill>
        <p:spPr bwMode="auto">
          <a:xfrm>
            <a:off x="48074" y="1268760"/>
            <a:ext cx="8942919" cy="536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891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การแข่งขันตอบปัญหา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QuizShow</Template>
  <TotalTime>0</TotalTime>
  <Words>257</Words>
  <Application>Microsoft Office PowerPoint</Application>
  <PresentationFormat>On-screen Show (4:3)</PresentationFormat>
  <Paragraphs>36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การแข่งขันตอบปัญหา</vt:lpstr>
      <vt:lpstr>คู่มือการอัพโหลดเว็บ ขึ้น Hosting</vt:lpstr>
      <vt:lpstr>การอัพโหลดเว็บที่มีไฟล์ข้อมูลเยอะ ๆ ควรใช้ โปรแกรม FTP</vt:lpstr>
      <vt:lpstr>ตัวอย่างการใช้งาน FileZilla for Windows </vt:lpstr>
      <vt:lpstr>โหลดเสร็จก็ติดตั้ง คลิ๊ก Next</vt:lpstr>
      <vt:lpstr>คลิ๊ก Accept</vt:lpstr>
      <vt:lpstr>กำหนดผู้ใช้งานเป็นทุกคน  คลิ๊ก Next</vt:lpstr>
      <vt:lpstr>กำหนดการแสดงไอคอน  คลิ๊ก Next</vt:lpstr>
      <vt:lpstr>กำหนดพื้นที่ติดตั้ง  คลิ๊ก Next</vt:lpstr>
      <vt:lpstr>กำหนดเมนูที่จะให้แสดง  คลิ๊ก  Install</vt:lpstr>
      <vt:lpstr>ติดตั้งเสร็จละ พร้อมทำงาน  คลิ๊ก Finish</vt:lpstr>
      <vt:lpstr>หน้าจอต้อนรับ</vt:lpstr>
      <vt:lpstr>เข้าสู่ระบบด้วยข้อมูลที่สมัคร hosting และ ระบบส่งมาให้เราทางอีเมล์ เช่น</vt:lpstr>
      <vt:lpstr>เข้าระบบได้แล้ว ด้านซ้ายคือเครื่องเรา ขวาคือ โฮ้สติ้ง</vt:lpstr>
      <vt:lpstr>เข้าไปในโฟลเดอร์ htdocs จะเห็นไฟล์ ตัวอย่าง index2.html</vt:lpstr>
      <vt:lpstr>ถ้าเราเข้าเว็บมันจะแสดงแฟ้มนี้ ดังตัวอย่าง เข้าเว็บตาม http://kruchiphp.nanacity.com  or http://www.kruchiphp.nanacity.com ที่ระบบส่งให้เราทางอีเมล์</vt:lpstr>
      <vt:lpstr>ตอนนี้เราจะอัพเว็บของเราขึ้น ฉนั้นลบไฟล์ทิ้งให้หมด</vt:lpstr>
      <vt:lpstr>ถ้าระบบเชื่อมต่อถูกยกเลิกให้คลิกเชื่อมต่อใหม่  และให้หางานของเราให้เจอแล้วแดรงเม้า ลากมาใส่ในโฟลดเดอร์ htdocs รอให้อัพโหลดเสร็จ</vt:lpstr>
      <vt:lpstr>ทดสอบเปิดดูเว็บของเรา *** หน้าแรก จะต้องเป็นไฟล์ index.html หรือ index.php หรือที่เทียบเคียงได้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2013-08-13T02:12:22Z</dcterms:created>
  <dcterms:modified xsi:type="dcterms:W3CDTF">2013-08-14T02:00:10Z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1054</vt:i4>
  </property>
  <property fmtid="{D5CDD505-2E9C-101B-9397-08002B2CF9AE}" pid="3" name="_Version">
    <vt:lpwstr>12.0.4518</vt:lpwstr>
  </property>
</Properties>
</file>